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85" r:id="rId2"/>
    <p:sldId id="297" r:id="rId3"/>
    <p:sldId id="257" r:id="rId4"/>
    <p:sldId id="293" r:id="rId5"/>
    <p:sldId id="514" r:id="rId6"/>
    <p:sldId id="517" r:id="rId7"/>
    <p:sldId id="608" r:id="rId8"/>
    <p:sldId id="609" r:id="rId9"/>
    <p:sldId id="518" r:id="rId10"/>
    <p:sldId id="521" r:id="rId11"/>
    <p:sldId id="522" r:id="rId12"/>
    <p:sldId id="524" r:id="rId13"/>
    <p:sldId id="525" r:id="rId14"/>
    <p:sldId id="526" r:id="rId15"/>
    <p:sldId id="527" r:id="rId16"/>
    <p:sldId id="528" r:id="rId17"/>
    <p:sldId id="529" r:id="rId18"/>
    <p:sldId id="530" r:id="rId19"/>
    <p:sldId id="531" r:id="rId20"/>
    <p:sldId id="532" r:id="rId21"/>
    <p:sldId id="533" r:id="rId22"/>
    <p:sldId id="534" r:id="rId23"/>
    <p:sldId id="610" r:id="rId24"/>
    <p:sldId id="535" r:id="rId25"/>
    <p:sldId id="536" r:id="rId26"/>
    <p:sldId id="537" r:id="rId27"/>
    <p:sldId id="538" r:id="rId28"/>
    <p:sldId id="539" r:id="rId29"/>
    <p:sldId id="540" r:id="rId30"/>
    <p:sldId id="541" r:id="rId31"/>
    <p:sldId id="542" r:id="rId32"/>
    <p:sldId id="611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3" r:id="rId43"/>
    <p:sldId id="552" r:id="rId44"/>
    <p:sldId id="616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612" r:id="rId54"/>
    <p:sldId id="562" r:id="rId55"/>
    <p:sldId id="613" r:id="rId56"/>
    <p:sldId id="614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73" r:id="rId68"/>
    <p:sldId id="574" r:id="rId69"/>
    <p:sldId id="575" r:id="rId70"/>
    <p:sldId id="576" r:id="rId71"/>
    <p:sldId id="577" r:id="rId72"/>
    <p:sldId id="578" r:id="rId73"/>
    <p:sldId id="579" r:id="rId74"/>
    <p:sldId id="580" r:id="rId75"/>
    <p:sldId id="581" r:id="rId76"/>
    <p:sldId id="582" r:id="rId77"/>
    <p:sldId id="583" r:id="rId78"/>
    <p:sldId id="584" r:id="rId79"/>
    <p:sldId id="585" r:id="rId80"/>
    <p:sldId id="586" r:id="rId81"/>
    <p:sldId id="588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99" r:id="rId93"/>
    <p:sldId id="600" r:id="rId94"/>
    <p:sldId id="601" r:id="rId95"/>
    <p:sldId id="602" r:id="rId96"/>
    <p:sldId id="603" r:id="rId97"/>
    <p:sldId id="604" r:id="rId98"/>
    <p:sldId id="605" r:id="rId99"/>
    <p:sldId id="606" r:id="rId100"/>
    <p:sldId id="607" r:id="rId101"/>
    <p:sldId id="615" r:id="rId102"/>
    <p:sldId id="284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D682F"/>
    <a:srgbClr val="FF6600"/>
    <a:srgbClr val="99FFCC"/>
    <a:srgbClr val="0066CC"/>
    <a:srgbClr val="006699"/>
    <a:srgbClr val="5F5F5F"/>
    <a:srgbClr val="0099CC"/>
    <a:srgbClr val="009999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7F2447-4073-FE62-C0C3-75D439094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0709-3B98-DC67-4913-E586452CBC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1F9DF-F3CA-418C-8E48-F7B356B7875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38A7-E20B-80B0-8BDE-9E37E2123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C110-7488-6D5F-B40E-46432C8E3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F109-BA63-4FD6-8A99-1DB5A29DE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9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0026F-86CF-477B-A0C7-8ACA242ECD53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EA5BF-A213-4A93-8495-6609367A8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56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357F-2017-4644-90EE-9C5BFBFD51A2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D7640-3F72-24D1-7443-2282E8CF1706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56E71-EFCF-9F91-A1BB-8FF373E9F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F97D-AEE7-422A-9BCC-A14977434030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1F74B-A620-BED1-8083-ACD3C2222B33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6FE7B0-A325-9F6B-5DEA-6CFFB2DBBC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AD06A-BD56-1758-E059-92C1C7C458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97F0-C03B-491A-8986-50F6EC584808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13F31-6E9D-2B76-A67F-6671E18E0B01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20BC5-158B-FBD7-0661-46090C9DD1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CD942-F6EE-95F6-92C9-66D686A7E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743C-2885-4320-B6C2-1ECB4E5FCE74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613ED-840F-189B-6184-7C2E83F74658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C0B6F-B947-A6A9-12AC-258AD1C53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62AF7-6154-320D-76CC-8BC30D776C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0B9D-7C15-421F-93BF-CD3934448FC6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D2130-1B1B-ECF5-E934-C051E93F35C9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ACDD3-80A2-5245-41A0-3EEB52FA0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AB47A-A374-AE7C-0E11-8E938CD7B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9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CCA4-7BBF-4B48-BCB9-B6531AAAC912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0D09D-960A-1FCA-82AD-1AA292596FBC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041FD-DC37-3C20-CEE8-0103588488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51374-8A08-B2B5-3D4C-458F584AB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DBD0-5C02-4AA8-9D9D-84D10C66CF06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38F5E-6DEF-DD58-5C51-CC0FD276BE3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F77F8-A456-895C-D404-686DA178C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5F6B9-8F21-2505-0C36-2BE496B8F6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FF69-2423-4A35-B9B7-A6268451A0D4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7826-FBF2-F6D8-DDCB-D7EF39D820E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10A869-58B9-3E31-676F-453FA039D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36E55-F0A2-BF53-8A61-8C70589982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4A2E-7085-47AD-8364-6C653E5A8264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7A2F-75A8-D7CF-8C39-3499BD055D2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4DAFF-CFFD-765D-F0B1-849B4901C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03B0F-9755-A213-7AF2-71B2FC5C90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C151-F4CE-48F1-9EA5-7C9B717AF2E1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66D0D-F54B-0ABB-B75C-613FEBEA1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7C8214-5533-BE70-7D3B-39BA071A7619}"/>
              </a:ext>
            </a:extLst>
          </p:cNvPr>
          <p:cNvSpPr/>
          <p:nvPr userDrawn="1"/>
        </p:nvSpPr>
        <p:spPr>
          <a:xfrm>
            <a:off x="10305288" y="5907024"/>
            <a:ext cx="1316736" cy="449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309B-8EDC-405E-B6FE-380DD4453E33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4B4EC-6E74-E11C-04B5-48BC19369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0AB9-445D-4F3D-9978-9BA6D3C3E9B6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A7419-0EE5-8818-BC14-5E5937C761D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02B01-8388-1906-BE4B-25D724EFF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BF8F9-5BA7-01F4-CF6A-956300CB8E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E7291-3E55-4555-81B2-3292D52A4ECE}" type="datetime1">
              <a:rPr lang="en-IN" smtClean="0"/>
              <a:t>20-03-2025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33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bellard.org/jslinux/vm.html?url=alpine-x86.cfg&amp;mem=19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necompiler.com/bash" TargetMode="External"/><Relationship Id="rId5" Type="http://schemas.openxmlformats.org/officeDocument/2006/relationships/hyperlink" Target="https://cocalc.com/" TargetMode="External"/><Relationship Id="rId4" Type="http://schemas.openxmlformats.org/officeDocument/2006/relationships/hyperlink" Target="https://www.jdoodle.com/test-bash-shell-script-online/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llard.org/jslinux/vm.html?url=alpine-x86.cfg&amp;mem=19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mcehas@etc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64F7C6E-9292-020B-D98B-4DA88C697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6"/>
          <a:stretch/>
        </p:blipFill>
        <p:spPr>
          <a:xfrm>
            <a:off x="3564819" y="1286905"/>
            <a:ext cx="4398540" cy="1253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98601-B17D-0AFB-D108-62AADAD7477E}"/>
              </a:ext>
            </a:extLst>
          </p:cNvPr>
          <p:cNvSpPr txBox="1">
            <a:spLocks/>
          </p:cNvSpPr>
          <p:nvPr/>
        </p:nvSpPr>
        <p:spPr bwMode="gray">
          <a:xfrm>
            <a:off x="659396" y="2722331"/>
            <a:ext cx="10873208" cy="18280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algn="l"/>
            <a:r>
              <a:rPr lang="en-US" sz="3000" dirty="0"/>
              <a:t>Operating Systems and Linux Programming - </a:t>
            </a:r>
            <a:r>
              <a:rPr lang="en-IN" sz="3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3000" dirty="0"/>
              <a:t>M23DE0105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</a:t>
            </a:r>
            <a:r>
              <a:rPr lang="en-IN" sz="2000" dirty="0">
                <a:solidFill>
                  <a:srgbClr val="0070C0"/>
                </a:solidFill>
              </a:rPr>
              <a:t>MCA Sem I - Academic Year : 2024 - 2025  ODD Semester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57327-055C-84E0-17F9-9E8443DEB8F4}"/>
              </a:ext>
            </a:extLst>
          </p:cNvPr>
          <p:cNvSpPr txBox="1"/>
          <p:nvPr/>
        </p:nvSpPr>
        <p:spPr>
          <a:xfrm>
            <a:off x="7968207" y="5589240"/>
            <a:ext cx="275167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Shreetha Bhat</a:t>
            </a:r>
          </a:p>
          <a:p>
            <a:r>
              <a:rPr lang="en-US" sz="1400" b="1" dirty="0">
                <a:solidFill>
                  <a:srgbClr val="7030A0"/>
                </a:solidFill>
              </a:rPr>
              <a:t>Assistant Professor. </a:t>
            </a:r>
          </a:p>
          <a:p>
            <a:r>
              <a:rPr lang="en-US" sz="1400" b="1" dirty="0">
                <a:solidFill>
                  <a:srgbClr val="7030A0"/>
                </a:solidFill>
              </a:rPr>
              <a:t>School of CSA, REVA University.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CA356-52CB-6DD3-26C0-658292A7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69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if Conditional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3C576-85A2-922D-6EBD-61A4680E2332}"/>
              </a:ext>
            </a:extLst>
          </p:cNvPr>
          <p:cNvSpPr txBox="1"/>
          <p:nvPr/>
        </p:nvSpPr>
        <p:spPr>
          <a:xfrm>
            <a:off x="748839" y="2104240"/>
            <a:ext cx="10519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An if construct may also have an else block.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test_expression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true-block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false-block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D81ED-A8B1-F226-80AE-FCEFFB744CD5}"/>
              </a:ext>
            </a:extLst>
          </p:cNvPr>
          <p:cNvSpPr txBox="1"/>
          <p:nvPr/>
        </p:nvSpPr>
        <p:spPr>
          <a:xfrm>
            <a:off x="5889462" y="2834817"/>
            <a:ext cx="5209798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echo "Enter a number:"</a:t>
            </a:r>
          </a:p>
          <a:p>
            <a:r>
              <a:rPr lang="en-IN" dirty="0"/>
              <a:t>read number</a:t>
            </a:r>
          </a:p>
          <a:p>
            <a:endParaRPr lang="en-IN" dirty="0"/>
          </a:p>
          <a:p>
            <a:r>
              <a:rPr lang="en-IN" dirty="0"/>
              <a:t>if [  “$n”  -</a:t>
            </a:r>
            <a:r>
              <a:rPr lang="en-IN" dirty="0" err="1"/>
              <a:t>gt</a:t>
            </a:r>
            <a:r>
              <a:rPr lang="en-IN" dirty="0"/>
              <a:t> 10 ]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echo “ $n is greater than 10."</a:t>
            </a:r>
          </a:p>
          <a:p>
            <a:r>
              <a:rPr lang="en-IN" dirty="0"/>
              <a:t>else</a:t>
            </a:r>
          </a:p>
          <a:p>
            <a:r>
              <a:rPr lang="en-IN" dirty="0"/>
              <a:t>    echo “ $n is not greater than 10."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3470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100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FB7FFE8-87A4-92C8-1933-ACF7D820D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81" y="2168170"/>
            <a:ext cx="837280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highlight>
                  <a:srgbClr val="FFFF00"/>
                </a:highlight>
              </a:rPr>
              <a:t>7. Backup and Recovery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Backup Tools: Use </a:t>
            </a:r>
            <a:r>
              <a:rPr lang="en-US" altLang="en-US" sz="2400" dirty="0" err="1"/>
              <a:t>rsync</a:t>
            </a:r>
            <a:r>
              <a:rPr lang="en-US" altLang="en-US" sz="2400" dirty="0"/>
              <a:t>, tar, and </a:t>
            </a:r>
            <a:r>
              <a:rPr lang="en-US" altLang="en-US" sz="2400" dirty="0" err="1"/>
              <a:t>cron</a:t>
            </a:r>
            <a:r>
              <a:rPr lang="en-US" altLang="en-US" sz="2400" dirty="0"/>
              <a:t> for backups.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Automated Backups: Schedule regular backups using </a:t>
            </a:r>
            <a:r>
              <a:rPr lang="en-US" altLang="en-US" sz="2400" dirty="0" err="1"/>
              <a:t>cron</a:t>
            </a:r>
            <a:r>
              <a:rPr lang="en-US" altLang="en-US" sz="2400" dirty="0"/>
              <a:t> jobs.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Disaster Recovery: Plan and test recovery procedures.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F944-3338-B51F-52F0-2F36471B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F331FB-C8AA-A4AD-0A6A-F16EC7D61166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101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A3FD6-934A-19FB-D4B2-A346C9CBD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EDC20E-B0A8-8530-F9EA-94200EE83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Scripts Execution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87D8-EDD9-097B-A092-252080B37AF4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5ADD3-EA9A-394C-5F3E-43D2CCE399F9}"/>
              </a:ext>
            </a:extLst>
          </p:cNvPr>
          <p:cNvSpPr txBox="1"/>
          <p:nvPr/>
        </p:nvSpPr>
        <p:spPr>
          <a:xfrm>
            <a:off x="1050587" y="1690278"/>
            <a:ext cx="9513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>
                <a:solidFill>
                  <a:srgbClr val="FF0000"/>
                </a:solidFill>
              </a:rPr>
              <a:t>JS Linux</a:t>
            </a:r>
          </a:p>
          <a:p>
            <a:r>
              <a:rPr lang="en-IN" dirty="0"/>
              <a:t>       </a:t>
            </a:r>
            <a:r>
              <a:rPr lang="en-IN" dirty="0">
                <a:hlinkClick r:id="rId3"/>
              </a:rPr>
              <a:t>https://bellard.org/jslinux/vm.html?url=alpine-x86.cfg&amp;mem=192</a:t>
            </a:r>
            <a:endParaRPr lang="en-IN" dirty="0"/>
          </a:p>
          <a:p>
            <a:endParaRPr lang="en-IN" dirty="0"/>
          </a:p>
          <a:p>
            <a:pPr marL="342900" indent="-342900">
              <a:buAutoNum type="arabicPeriod" startAt="2"/>
            </a:pPr>
            <a:r>
              <a:rPr lang="en-IN" sz="3200" dirty="0" err="1">
                <a:solidFill>
                  <a:srgbClr val="FF0000"/>
                </a:solidFill>
              </a:rPr>
              <a:t>Jdoodle</a:t>
            </a:r>
            <a:endParaRPr lang="en-IN" sz="3200" dirty="0">
              <a:solidFill>
                <a:srgbClr val="FF0000"/>
              </a:solidFill>
            </a:endParaRPr>
          </a:p>
          <a:p>
            <a:r>
              <a:rPr lang="en-IN" dirty="0"/>
              <a:t>      </a:t>
            </a:r>
            <a:r>
              <a:rPr lang="en-IN" dirty="0">
                <a:hlinkClick r:id="rId4"/>
              </a:rPr>
              <a:t>https://www.jdoodle.com/test-bash-shell-script-online/</a:t>
            </a:r>
            <a:endParaRPr lang="en-IN" dirty="0"/>
          </a:p>
          <a:p>
            <a:endParaRPr lang="en-IN" dirty="0"/>
          </a:p>
          <a:p>
            <a:pPr marL="342900" indent="-342900">
              <a:buAutoNum type="arabicPeriod" startAt="3"/>
            </a:pPr>
            <a:r>
              <a:rPr lang="en-IN" dirty="0" err="1"/>
              <a:t>Cocalc</a:t>
            </a:r>
            <a:endParaRPr lang="en-IN" dirty="0"/>
          </a:p>
          <a:p>
            <a:r>
              <a:rPr lang="en-IN" dirty="0"/>
              <a:t>      </a:t>
            </a:r>
            <a:r>
              <a:rPr lang="en-IN" dirty="0">
                <a:hlinkClick r:id="rId5"/>
              </a:rPr>
              <a:t>https://cocalc.com/</a:t>
            </a:r>
            <a:endParaRPr lang="en-IN" dirty="0"/>
          </a:p>
          <a:p>
            <a:endParaRPr lang="en-IN" dirty="0"/>
          </a:p>
          <a:p>
            <a:r>
              <a:rPr lang="en-IN" dirty="0"/>
              <a:t>4. </a:t>
            </a:r>
            <a:r>
              <a:rPr lang="en-IN" dirty="0" err="1"/>
              <a:t>OneCompiler</a:t>
            </a:r>
            <a:endParaRPr lang="en-IN" dirty="0"/>
          </a:p>
          <a:p>
            <a:r>
              <a:rPr lang="en-IN" dirty="0"/>
              <a:t>     </a:t>
            </a:r>
            <a:r>
              <a:rPr lang="en-IN" dirty="0">
                <a:hlinkClick r:id="rId6"/>
              </a:rPr>
              <a:t>https://onecompiler.com/bash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5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1111CBB-FD54-4F31-B47E-B211674C3374}"/>
              </a:ext>
            </a:extLst>
          </p:cNvPr>
          <p:cNvSpPr txBox="1"/>
          <p:nvPr/>
        </p:nvSpPr>
        <p:spPr>
          <a:xfrm>
            <a:off x="2190050" y="2531296"/>
            <a:ext cx="7811900" cy="1685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b">
            <a:spAutoFit/>
          </a:bodyPr>
          <a:lstStyle>
            <a:lvl1pPr algn="ctr">
              <a:lnSpc>
                <a:spcPct val="90000"/>
              </a:lnSpc>
              <a:defRPr sz="8800" b="1">
                <a:solidFill>
                  <a:srgbClr val="F27E2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lang="en-US" sz="1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  <a:endParaRPr sz="1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7" y="5823109"/>
            <a:ext cx="3646344" cy="8323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305993" y="6255384"/>
            <a:ext cx="7886007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A5145-F582-7DD5-67B2-98928BA1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54278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if Conditional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3C576-85A2-922D-6EBD-61A4680E2332}"/>
              </a:ext>
            </a:extLst>
          </p:cNvPr>
          <p:cNvSpPr txBox="1"/>
          <p:nvPr/>
        </p:nvSpPr>
        <p:spPr>
          <a:xfrm>
            <a:off x="836388" y="1837652"/>
            <a:ext cx="105192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An if has another form also called multi-way branching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test_expression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command(s)</a:t>
            </a:r>
          </a:p>
          <a:p>
            <a:pPr lvl="3"/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test_expression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command(s)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command(s)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F5BB7-1908-E99A-02CA-3989E983B226}"/>
              </a:ext>
            </a:extLst>
          </p:cNvPr>
          <p:cNvSpPr txBox="1"/>
          <p:nvPr/>
        </p:nvSpPr>
        <p:spPr>
          <a:xfrm>
            <a:off x="5981962" y="2700976"/>
            <a:ext cx="443095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echo "Enter a number:"</a:t>
            </a:r>
          </a:p>
          <a:p>
            <a:r>
              <a:rPr lang="en-IN" dirty="0"/>
              <a:t>read number</a:t>
            </a:r>
          </a:p>
          <a:p>
            <a:endParaRPr lang="en-IN" dirty="0"/>
          </a:p>
          <a:p>
            <a:r>
              <a:rPr lang="en-IN" dirty="0"/>
              <a:t>if [ $number -</a:t>
            </a:r>
            <a:r>
              <a:rPr lang="en-IN" dirty="0" err="1"/>
              <a:t>gt</a:t>
            </a:r>
            <a:r>
              <a:rPr lang="en-IN" dirty="0"/>
              <a:t> 10 ]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echo "The number is greater than 10."</a:t>
            </a:r>
          </a:p>
          <a:p>
            <a:r>
              <a:rPr lang="en-IN" dirty="0" err="1"/>
              <a:t>elif</a:t>
            </a:r>
            <a:r>
              <a:rPr lang="en-IN" dirty="0"/>
              <a:t> [ $number -</a:t>
            </a:r>
            <a:r>
              <a:rPr lang="en-IN" dirty="0" err="1"/>
              <a:t>eq</a:t>
            </a:r>
            <a:r>
              <a:rPr lang="en-IN" dirty="0"/>
              <a:t> 10 ]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echo "The number is equal to 10."</a:t>
            </a:r>
          </a:p>
          <a:p>
            <a:r>
              <a:rPr lang="en-IN" dirty="0"/>
              <a:t>else</a:t>
            </a:r>
          </a:p>
          <a:p>
            <a:r>
              <a:rPr lang="en-IN" dirty="0"/>
              <a:t>    echo "The number is less than 10."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26234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924128" y="1908607"/>
            <a:ext cx="10356553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is a built-in shell command that evaluates the expression given to it as an argument and returns true if the evaluation of the expression returns a 0(zero) or false if the evaluation returns non-zero.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can be used directly using the keyword test or indirectly using square brackets.</a:t>
            </a:r>
          </a:p>
          <a:p>
            <a:pPr lvl="5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$if test “$answer” = “Y”</a:t>
            </a:r>
          </a:p>
          <a:p>
            <a:pPr lvl="5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$if [“$answer” = “Y”]</a:t>
            </a:r>
          </a:p>
        </p:txBody>
      </p:sp>
    </p:spTree>
    <p:extLst>
      <p:ext uri="{BB962C8B-B14F-4D97-AF65-F5344CB8AC3E}">
        <p14:creationId xmlns:p14="http://schemas.microsoft.com/office/powerpoint/2010/main" val="18206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924128" y="1908607"/>
            <a:ext cx="1035655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Test command has the following types: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Numeric tests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String Tests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File Tests </a:t>
            </a:r>
          </a:p>
        </p:txBody>
      </p:sp>
    </p:spTree>
    <p:extLst>
      <p:ext uri="{BB962C8B-B14F-4D97-AF65-F5344CB8AC3E}">
        <p14:creationId xmlns:p14="http://schemas.microsoft.com/office/powerpoint/2010/main" val="41272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highlight>
                  <a:srgbClr val="FFFF00"/>
                </a:highlight>
              </a:rPr>
              <a:t>Numeric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99931-A907-6CF6-1472-82CEB5933B3C}"/>
              </a:ext>
            </a:extLst>
          </p:cNvPr>
          <p:cNvSpPr txBox="1"/>
          <p:nvPr/>
        </p:nvSpPr>
        <p:spPr>
          <a:xfrm>
            <a:off x="1151735" y="1972678"/>
            <a:ext cx="1025817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In numeric tests, two numbers are compared using relational operators.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336E86-E813-6C29-FF8F-08FD6244C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46427"/>
              </p:ext>
            </p:extLst>
          </p:nvPr>
        </p:nvGraphicFramePr>
        <p:xfrm>
          <a:off x="2370211" y="2746381"/>
          <a:ext cx="6326317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125">
                  <a:extLst>
                    <a:ext uri="{9D8B030D-6E8A-4147-A177-3AD203B41FA5}">
                      <a16:colId xmlns:a16="http://schemas.microsoft.com/office/drawing/2014/main" val="3837656839"/>
                    </a:ext>
                  </a:extLst>
                </a:gridCol>
                <a:gridCol w="1410511">
                  <a:extLst>
                    <a:ext uri="{9D8B030D-6E8A-4147-A177-3AD203B41FA5}">
                      <a16:colId xmlns:a16="http://schemas.microsoft.com/office/drawing/2014/main" val="237906700"/>
                    </a:ext>
                  </a:extLst>
                </a:gridCol>
                <a:gridCol w="3404681">
                  <a:extLst>
                    <a:ext uri="{9D8B030D-6E8A-4147-A177-3AD203B41FA5}">
                      <a16:colId xmlns:a16="http://schemas.microsoft.com/office/drawing/2014/main" val="69328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Sl. No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Operator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7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I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</a:t>
                      </a:r>
                      <a:endParaRPr lang="en-I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9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I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</a:t>
                      </a:r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0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I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</a:t>
                      </a:r>
                      <a:endParaRPr lang="en-I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0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I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</a:t>
                      </a:r>
                      <a:endParaRPr lang="en-I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9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or equal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61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0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highlight>
                  <a:srgbClr val="FFFF00"/>
                </a:highlight>
              </a:rPr>
              <a:t>Numeric 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21C80-5252-3D62-4C9C-4F63F5EE9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47" t="57305" r="19967" b="32491"/>
          <a:stretch/>
        </p:blipFill>
        <p:spPr>
          <a:xfrm>
            <a:off x="1078789" y="2261365"/>
            <a:ext cx="8241485" cy="1580900"/>
          </a:xfrm>
          <a:prstGeom prst="rect">
            <a:avLst/>
          </a:prstGeom>
          <a:ln>
            <a:solidFill>
              <a:srgbClr val="ED682F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355F0-8D91-F2FF-1414-7C91ED5A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37" t="67288" r="20277" b="22508"/>
          <a:stretch/>
        </p:blipFill>
        <p:spPr>
          <a:xfrm>
            <a:off x="1078788" y="4189330"/>
            <a:ext cx="8241485" cy="1580900"/>
          </a:xfrm>
          <a:prstGeom prst="rect">
            <a:avLst/>
          </a:prstGeom>
          <a:ln>
            <a:solidFill>
              <a:srgbClr val="ED682F"/>
            </a:solidFill>
          </a:ln>
        </p:spPr>
      </p:pic>
    </p:spTree>
    <p:extLst>
      <p:ext uri="{BB962C8B-B14F-4D97-AF65-F5344CB8AC3E}">
        <p14:creationId xmlns:p14="http://schemas.microsoft.com/office/powerpoint/2010/main" val="14122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highlight>
                  <a:srgbClr val="FFFF00"/>
                </a:highlight>
              </a:rPr>
              <a:t>Numeric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66838-7267-4AFE-03D6-4A5F85F914C3}"/>
              </a:ext>
            </a:extLst>
          </p:cNvPr>
          <p:cNvSpPr txBox="1"/>
          <p:nvPr/>
        </p:nvSpPr>
        <p:spPr>
          <a:xfrm>
            <a:off x="3794395" y="1765757"/>
            <a:ext cx="6094378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Example program demonstrating numeric tests in Bash</a:t>
            </a:r>
          </a:p>
          <a:p>
            <a:endParaRPr lang="en-IN" dirty="0"/>
          </a:p>
          <a:p>
            <a:r>
              <a:rPr lang="en-IN" dirty="0"/>
              <a:t># Define two variables</a:t>
            </a:r>
          </a:p>
          <a:p>
            <a:r>
              <a:rPr lang="en-IN" dirty="0"/>
              <a:t>num1=10</a:t>
            </a:r>
          </a:p>
          <a:p>
            <a:r>
              <a:rPr lang="en-IN" dirty="0"/>
              <a:t>num2=20</a:t>
            </a:r>
          </a:p>
          <a:p>
            <a:endParaRPr lang="en-IN" dirty="0"/>
          </a:p>
          <a:p>
            <a:r>
              <a:rPr lang="en-IN" dirty="0"/>
              <a:t># Check if num1 is less than num2</a:t>
            </a:r>
          </a:p>
          <a:p>
            <a:r>
              <a:rPr lang="en-IN" dirty="0"/>
              <a:t>if [ $num1 -</a:t>
            </a:r>
            <a:r>
              <a:rPr lang="en-IN" dirty="0" err="1"/>
              <a:t>lt</a:t>
            </a:r>
            <a:r>
              <a:rPr lang="en-IN" dirty="0"/>
              <a:t> $num2 ]; then</a:t>
            </a:r>
          </a:p>
          <a:p>
            <a:r>
              <a:rPr lang="en-IN" dirty="0"/>
              <a:t>    echo "$num1 is less than $num2"</a:t>
            </a:r>
          </a:p>
          <a:p>
            <a:r>
              <a:rPr lang="en-IN" dirty="0"/>
              <a:t>fi</a:t>
            </a:r>
          </a:p>
          <a:p>
            <a:endParaRPr lang="en-IN" dirty="0"/>
          </a:p>
          <a:p>
            <a:r>
              <a:rPr lang="en-IN" dirty="0"/>
              <a:t># Check if num1 is greater than num2</a:t>
            </a:r>
          </a:p>
          <a:p>
            <a:r>
              <a:rPr lang="en-IN" dirty="0"/>
              <a:t>if [ $num1 -</a:t>
            </a:r>
            <a:r>
              <a:rPr lang="en-IN" dirty="0" err="1"/>
              <a:t>gt</a:t>
            </a:r>
            <a:r>
              <a:rPr lang="en-IN" dirty="0"/>
              <a:t> $num2 ]; then</a:t>
            </a:r>
          </a:p>
          <a:p>
            <a:r>
              <a:rPr lang="en-IN" dirty="0"/>
              <a:t>    echo "$num1 is greater than $num2"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8606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2.  String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7F769-140F-2DFC-872A-1C6FFB22D8A9}"/>
              </a:ext>
            </a:extLst>
          </p:cNvPr>
          <p:cNvSpPr txBox="1"/>
          <p:nvPr/>
        </p:nvSpPr>
        <p:spPr>
          <a:xfrm>
            <a:off x="982494" y="2451370"/>
            <a:ext cx="104377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String Tests are conducted for checking equality of strings, non-equality of strings, zero or non-zero length of a string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20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2.  String tests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C3B54E-9553-1015-1ACF-D87DB50D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96579"/>
              </p:ext>
            </p:extLst>
          </p:nvPr>
        </p:nvGraphicFramePr>
        <p:xfrm>
          <a:off x="1210732" y="2310846"/>
          <a:ext cx="10262681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474">
                  <a:extLst>
                    <a:ext uri="{9D8B030D-6E8A-4147-A177-3AD203B41FA5}">
                      <a16:colId xmlns:a16="http://schemas.microsoft.com/office/drawing/2014/main" val="3837656839"/>
                    </a:ext>
                  </a:extLst>
                </a:gridCol>
                <a:gridCol w="2278160">
                  <a:extLst>
                    <a:ext uri="{9D8B030D-6E8A-4147-A177-3AD203B41FA5}">
                      <a16:colId xmlns:a16="http://schemas.microsoft.com/office/drawing/2014/main" val="237906700"/>
                    </a:ext>
                  </a:extLst>
                </a:gridCol>
                <a:gridCol w="6843047">
                  <a:extLst>
                    <a:ext uri="{9D8B030D-6E8A-4147-A177-3AD203B41FA5}">
                      <a16:colId xmlns:a16="http://schemas.microsoft.com/office/drawing/2014/main" val="69328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Sl. No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String Tests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7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-z 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length of the string is zero, that is, the string is null.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9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-n 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length of the string is non zero, that is, if string exists.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string1 = string2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string1 and string2 are identical.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0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string1 != string2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string1 and string2 are not identical.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0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string1 is not the null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9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3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19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2.  String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E5856-6CA6-949B-D03F-EF48C92D9AF2}"/>
              </a:ext>
            </a:extLst>
          </p:cNvPr>
          <p:cNvSpPr txBox="1"/>
          <p:nvPr/>
        </p:nvSpPr>
        <p:spPr>
          <a:xfrm>
            <a:off x="762795" y="2226115"/>
            <a:ext cx="5245656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Simple program demonstrating string tests </a:t>
            </a:r>
          </a:p>
          <a:p>
            <a:endParaRPr lang="en-IN" dirty="0"/>
          </a:p>
          <a:p>
            <a:r>
              <a:rPr lang="en-IN" dirty="0"/>
              <a:t># Define two string variables</a:t>
            </a:r>
          </a:p>
          <a:p>
            <a:r>
              <a:rPr lang="en-IN" dirty="0"/>
              <a:t>str1="hello"</a:t>
            </a:r>
          </a:p>
          <a:p>
            <a:r>
              <a:rPr lang="en-IN" dirty="0"/>
              <a:t>str2="world"</a:t>
            </a:r>
          </a:p>
          <a:p>
            <a:endParaRPr lang="en-IN" dirty="0"/>
          </a:p>
          <a:p>
            <a:r>
              <a:rPr lang="en-IN" dirty="0"/>
              <a:t># Check if the strings are equal</a:t>
            </a:r>
          </a:p>
          <a:p>
            <a:r>
              <a:rPr lang="en-IN" dirty="0"/>
              <a:t>if [ "$str1" = "$str2" ]; then</a:t>
            </a:r>
          </a:p>
          <a:p>
            <a:r>
              <a:rPr lang="en-IN" dirty="0"/>
              <a:t>    echo "The strings are equal."</a:t>
            </a:r>
          </a:p>
          <a:p>
            <a:r>
              <a:rPr lang="en-IN" dirty="0"/>
              <a:t>else</a:t>
            </a:r>
          </a:p>
          <a:p>
            <a:r>
              <a:rPr lang="en-IN" dirty="0"/>
              <a:t>    echo "The strings are not equal."</a:t>
            </a:r>
          </a:p>
          <a:p>
            <a:r>
              <a:rPr lang="en-IN" dirty="0"/>
              <a:t>fi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88538-EB5E-E772-0964-EBB66EDCE971}"/>
              </a:ext>
            </a:extLst>
          </p:cNvPr>
          <p:cNvSpPr txBox="1"/>
          <p:nvPr/>
        </p:nvSpPr>
        <p:spPr>
          <a:xfrm>
            <a:off x="6435920" y="2226115"/>
            <a:ext cx="4178133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Check if str1 is not empty</a:t>
            </a:r>
          </a:p>
          <a:p>
            <a:r>
              <a:rPr lang="en-IN" dirty="0"/>
              <a:t>if [ -n "$str1" ]; then</a:t>
            </a:r>
          </a:p>
          <a:p>
            <a:r>
              <a:rPr lang="en-IN" dirty="0"/>
              <a:t>    echo "str1 is not empty."</a:t>
            </a:r>
          </a:p>
          <a:p>
            <a:r>
              <a:rPr lang="en-IN" dirty="0"/>
              <a:t>fi</a:t>
            </a:r>
          </a:p>
          <a:p>
            <a:endParaRPr lang="en-IN" dirty="0"/>
          </a:p>
          <a:p>
            <a:r>
              <a:rPr lang="en-IN" dirty="0"/>
              <a:t># Check if str2 is empty</a:t>
            </a:r>
          </a:p>
          <a:p>
            <a:r>
              <a:rPr lang="en-IN" dirty="0"/>
              <a:t>if [ -z "$str2" ]; then</a:t>
            </a:r>
          </a:p>
          <a:p>
            <a:r>
              <a:rPr lang="en-IN" dirty="0"/>
              <a:t>    echo "str2 is empty."</a:t>
            </a:r>
          </a:p>
          <a:p>
            <a:r>
              <a:rPr lang="en-IN" dirty="0"/>
              <a:t>else</a:t>
            </a:r>
          </a:p>
          <a:p>
            <a:r>
              <a:rPr lang="en-IN" dirty="0"/>
              <a:t>    echo "str2 is not empty."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29595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6E088-18C9-6185-3D5D-7DDD82E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8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27127" y="938566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471221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3.  File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8B59D-7BE0-CCBD-62E5-1CEB50B5E2FB}"/>
              </a:ext>
            </a:extLst>
          </p:cNvPr>
          <p:cNvSpPr txBox="1"/>
          <p:nvPr/>
        </p:nvSpPr>
        <p:spPr>
          <a:xfrm>
            <a:off x="917723" y="2511381"/>
            <a:ext cx="1035655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File Tests are conducted to check the status of the files and directories.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Using these tests one can find out the type of a file and permissions granted or not granted to it.</a:t>
            </a:r>
          </a:p>
        </p:txBody>
      </p:sp>
    </p:spTree>
    <p:extLst>
      <p:ext uri="{BB962C8B-B14F-4D97-AF65-F5344CB8AC3E}">
        <p14:creationId xmlns:p14="http://schemas.microsoft.com/office/powerpoint/2010/main" val="10563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350987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3.  File Tests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A2CFD1-186A-A4C7-A740-5E53DA2D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501694"/>
              </p:ext>
            </p:extLst>
          </p:nvPr>
        </p:nvGraphicFramePr>
        <p:xfrm>
          <a:off x="1210732" y="1997908"/>
          <a:ext cx="1026268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474">
                  <a:extLst>
                    <a:ext uri="{9D8B030D-6E8A-4147-A177-3AD203B41FA5}">
                      <a16:colId xmlns:a16="http://schemas.microsoft.com/office/drawing/2014/main" val="3837656839"/>
                    </a:ext>
                  </a:extLst>
                </a:gridCol>
                <a:gridCol w="1616679">
                  <a:extLst>
                    <a:ext uri="{9D8B030D-6E8A-4147-A177-3AD203B41FA5}">
                      <a16:colId xmlns:a16="http://schemas.microsoft.com/office/drawing/2014/main" val="237906700"/>
                    </a:ext>
                  </a:extLst>
                </a:gridCol>
                <a:gridCol w="7504528">
                  <a:extLst>
                    <a:ext uri="{9D8B030D-6E8A-4147-A177-3AD203B41FA5}">
                      <a16:colId xmlns:a16="http://schemas.microsoft.com/office/drawing/2014/main" val="69328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Sl. No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Test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-d </a:t>
                      </a:r>
                      <a:r>
                        <a:rPr lang="en-IN" sz="2400" b="1" dirty="0" err="1">
                          <a:solidFill>
                            <a:srgbClr val="0070C0"/>
                          </a:solidFill>
                        </a:rPr>
                        <a:t>fileExit</a:t>
                      </a:r>
                      <a:r>
                        <a:rPr lang="en-IN" sz="2400" b="1" dirty="0">
                          <a:solidFill>
                            <a:srgbClr val="0070C0"/>
                          </a:solidFill>
                        </a:rPr>
                        <a:t> Status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7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-e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9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-f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a regular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-r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readable.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09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-w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writable.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0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-x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executable.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9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22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a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24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a character special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9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a block special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-h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if file exists and is a link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2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3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test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07E6-39C5-F55A-D872-00D23B871B61}"/>
              </a:ext>
            </a:extLst>
          </p:cNvPr>
          <p:cNvSpPr txBox="1"/>
          <p:nvPr/>
        </p:nvSpPr>
        <p:spPr>
          <a:xfrm>
            <a:off x="711185" y="1350987"/>
            <a:ext cx="1035655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3.  File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F4931-5362-446D-C904-B836D750EBE1}"/>
              </a:ext>
            </a:extLst>
          </p:cNvPr>
          <p:cNvSpPr txBox="1"/>
          <p:nvPr/>
        </p:nvSpPr>
        <p:spPr>
          <a:xfrm>
            <a:off x="3399007" y="1940059"/>
            <a:ext cx="6094378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Example program demonstrating file tests </a:t>
            </a:r>
          </a:p>
          <a:p>
            <a:endParaRPr lang="en-IN" dirty="0"/>
          </a:p>
          <a:p>
            <a:r>
              <a:rPr lang="en-IN" dirty="0"/>
              <a:t># Define a file path</a:t>
            </a:r>
          </a:p>
          <a:p>
            <a:r>
              <a:rPr lang="en-IN" dirty="0"/>
              <a:t>file="example.txt"</a:t>
            </a:r>
          </a:p>
          <a:p>
            <a:r>
              <a:rPr lang="en-IN" dirty="0" err="1"/>
              <a:t>dir</a:t>
            </a:r>
            <a:r>
              <a:rPr lang="en-IN" dirty="0"/>
              <a:t>="</a:t>
            </a:r>
            <a:r>
              <a:rPr lang="en-IN" dirty="0" err="1"/>
              <a:t>example_dir</a:t>
            </a:r>
            <a:r>
              <a:rPr lang="en-IN" dirty="0"/>
              <a:t>"</a:t>
            </a:r>
          </a:p>
          <a:p>
            <a:endParaRPr lang="en-IN" dirty="0"/>
          </a:p>
          <a:p>
            <a:r>
              <a:rPr lang="en-IN" dirty="0"/>
              <a:t># Check if the file exists</a:t>
            </a:r>
          </a:p>
          <a:p>
            <a:r>
              <a:rPr lang="en-IN" dirty="0"/>
              <a:t>if [ -e "$file" ]; then</a:t>
            </a:r>
          </a:p>
          <a:p>
            <a:r>
              <a:rPr lang="en-IN" dirty="0"/>
              <a:t>    echo "$file exists."</a:t>
            </a:r>
          </a:p>
          <a:p>
            <a:r>
              <a:rPr lang="en-IN" dirty="0"/>
              <a:t>else</a:t>
            </a:r>
          </a:p>
          <a:p>
            <a:r>
              <a:rPr lang="en-IN" dirty="0"/>
              <a:t>    echo "$file does not exist."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9569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EB4A3-D62A-4918-953E-8CD85D04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AEFCD6-AA4C-7880-718B-07EAC1D44786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2CBF5-0F72-E8F7-0941-EC68A711E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60C3F-6ECD-ECFF-AEDD-F4CE36363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75C5D-1F04-8300-DA09-9E5EAEBC02EB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1012C-E0D8-44CC-35FA-BE1830F4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4" y="1653551"/>
            <a:ext cx="11027550" cy="26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case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AA919-810C-9B95-3CF8-A7B5A2FE1F13}"/>
              </a:ext>
            </a:extLst>
          </p:cNvPr>
          <p:cNvSpPr txBox="1"/>
          <p:nvPr/>
        </p:nvSpPr>
        <p:spPr>
          <a:xfrm>
            <a:off x="836579" y="1819072"/>
            <a:ext cx="1035023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provides a multi-way decision-making facility.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works on the concept of pattern matching and works only with string tests.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B0195-BFB9-273B-70A7-EA8254B52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56" t="48929" r="15254" b="23688"/>
          <a:stretch/>
        </p:blipFill>
        <p:spPr>
          <a:xfrm>
            <a:off x="1303507" y="3131814"/>
            <a:ext cx="4021464" cy="2782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3FC41-4CA2-1DF7-54B5-87A738FC4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17" t="26525" r="24648" b="35036"/>
          <a:stretch/>
        </p:blipFill>
        <p:spPr>
          <a:xfrm>
            <a:off x="5976288" y="2962142"/>
            <a:ext cx="4218299" cy="36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case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79A1-7E76-F6F9-FA57-FDD332BC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4964" r="4132" b="38298"/>
          <a:stretch/>
        </p:blipFill>
        <p:spPr>
          <a:xfrm>
            <a:off x="1327189" y="2260885"/>
            <a:ext cx="9726988" cy="24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case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3A030-09BD-2C37-2E9D-0B6358C84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4" t="35177" r="3755" b="21844"/>
          <a:stretch/>
        </p:blipFill>
        <p:spPr>
          <a:xfrm>
            <a:off x="2718656" y="1789890"/>
            <a:ext cx="6579590" cy="41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AE5B1-8908-9AC1-E224-C191F017C1DC}"/>
              </a:ext>
            </a:extLst>
          </p:cNvPr>
          <p:cNvSpPr txBox="1"/>
          <p:nvPr/>
        </p:nvSpPr>
        <p:spPr>
          <a:xfrm>
            <a:off x="1293779" y="2101174"/>
            <a:ext cx="979575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practical situations, </a:t>
            </a:r>
            <a:r>
              <a:rPr lang="en-US" sz="2400" dirty="0"/>
              <a:t>executing a set of statements will be required </a:t>
            </a:r>
            <a:r>
              <a:rPr lang="en-IN" sz="2400" dirty="0"/>
              <a:t>repeatedly.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Shell has built-in constructs using which one can repeatedly execute a required set of statements.</a:t>
            </a:r>
          </a:p>
        </p:txBody>
      </p:sp>
    </p:spTree>
    <p:extLst>
      <p:ext uri="{BB962C8B-B14F-4D97-AF65-F5344CB8AC3E}">
        <p14:creationId xmlns:p14="http://schemas.microsoft.com/office/powerpoint/2010/main" val="36932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AE5B1-8908-9AC1-E224-C191F017C1DC}"/>
              </a:ext>
            </a:extLst>
          </p:cNvPr>
          <p:cNvSpPr txBox="1"/>
          <p:nvPr/>
        </p:nvSpPr>
        <p:spPr>
          <a:xfrm>
            <a:off x="1293779" y="2101174"/>
            <a:ext cx="9795753" cy="317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is one of the very widely used loop-control structures.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general format is 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condition is true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set of commands that are executed repeatedly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While Command</a:t>
            </a:r>
          </a:p>
        </p:txBody>
      </p:sp>
    </p:spTree>
    <p:extLst>
      <p:ext uri="{BB962C8B-B14F-4D97-AF65-F5344CB8AC3E}">
        <p14:creationId xmlns:p14="http://schemas.microsoft.com/office/powerpoint/2010/main" val="4264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29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While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43A7-28DA-7FFD-C0BF-894240496A3A}"/>
              </a:ext>
            </a:extLst>
          </p:cNvPr>
          <p:cNvSpPr txBox="1"/>
          <p:nvPr/>
        </p:nvSpPr>
        <p:spPr>
          <a:xfrm>
            <a:off x="3358474" y="1832647"/>
            <a:ext cx="6094378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Example program demonstrating the usage of a while </a:t>
            </a:r>
          </a:p>
          <a:p>
            <a:endParaRPr lang="en-IN" dirty="0"/>
          </a:p>
          <a:p>
            <a:r>
              <a:rPr lang="en-IN" dirty="0"/>
              <a:t># Initialize a counter variable</a:t>
            </a:r>
          </a:p>
          <a:p>
            <a:r>
              <a:rPr lang="en-IN" dirty="0"/>
              <a:t>counter=1</a:t>
            </a:r>
          </a:p>
          <a:p>
            <a:endParaRPr lang="en-IN" dirty="0"/>
          </a:p>
          <a:p>
            <a:r>
              <a:rPr lang="en-IN" dirty="0"/>
              <a:t># While loop to print numbers from 1 to 5</a:t>
            </a:r>
          </a:p>
          <a:p>
            <a:r>
              <a:rPr lang="en-IN" dirty="0"/>
              <a:t>while [ $counter -le 5 ]; do</a:t>
            </a:r>
          </a:p>
          <a:p>
            <a:r>
              <a:rPr lang="en-IN" dirty="0"/>
              <a:t>    echo "Counter: $counter"</a:t>
            </a:r>
          </a:p>
          <a:p>
            <a:r>
              <a:rPr lang="en-IN" dirty="0"/>
              <a:t>    ((counter++))  # Increment the counter by 1</a:t>
            </a:r>
          </a:p>
          <a:p>
            <a:r>
              <a:rPr lang="en-IN" dirty="0"/>
              <a:t>done</a:t>
            </a:r>
          </a:p>
          <a:p>
            <a:endParaRPr lang="en-IN" dirty="0"/>
          </a:p>
          <a:p>
            <a:r>
              <a:rPr lang="en-IN" dirty="0"/>
              <a:t>echo "Finished counting."</a:t>
            </a:r>
          </a:p>
        </p:txBody>
      </p:sp>
    </p:spTree>
    <p:extLst>
      <p:ext uri="{BB962C8B-B14F-4D97-AF65-F5344CB8AC3E}">
        <p14:creationId xmlns:p14="http://schemas.microsoft.com/office/powerpoint/2010/main" val="16515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10714327" cy="174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Introduction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Quick look at Syllabus – Unit 4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Branching Control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A406-BA8F-2843-C855-62E1298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4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until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D1FB6-3FDD-2881-D420-86097C1B4A93}"/>
              </a:ext>
            </a:extLst>
          </p:cNvPr>
          <p:cNvSpPr txBox="1"/>
          <p:nvPr/>
        </p:nvSpPr>
        <p:spPr>
          <a:xfrm>
            <a:off x="1293779" y="2101174"/>
            <a:ext cx="97957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until command repeatedly executes the commands that appear between the do and done keywords as long as the condition remains false.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The general format is 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until condition is false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set of commands that are executed repeatedly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84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until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586DD-3C2C-F8EC-9957-3F11DA59F3A9}"/>
              </a:ext>
            </a:extLst>
          </p:cNvPr>
          <p:cNvSpPr txBox="1"/>
          <p:nvPr/>
        </p:nvSpPr>
        <p:spPr>
          <a:xfrm>
            <a:off x="3581487" y="1782611"/>
            <a:ext cx="6094378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# Example program demonstrating the usage of an until loop</a:t>
            </a:r>
          </a:p>
          <a:p>
            <a:endParaRPr lang="en-IN" dirty="0"/>
          </a:p>
          <a:p>
            <a:r>
              <a:rPr lang="en-IN" dirty="0"/>
              <a:t># Initialize a counter variable</a:t>
            </a:r>
          </a:p>
          <a:p>
            <a:r>
              <a:rPr lang="en-IN" dirty="0"/>
              <a:t>counter=1</a:t>
            </a:r>
          </a:p>
          <a:p>
            <a:endParaRPr lang="en-IN" dirty="0"/>
          </a:p>
          <a:p>
            <a:r>
              <a:rPr lang="en-IN" dirty="0"/>
              <a:t># Until loop to print numbers from 1 to 5</a:t>
            </a:r>
          </a:p>
          <a:p>
            <a:r>
              <a:rPr lang="en-IN" dirty="0"/>
              <a:t>until [ $counter -</a:t>
            </a:r>
            <a:r>
              <a:rPr lang="en-IN" dirty="0" err="1"/>
              <a:t>gt</a:t>
            </a:r>
            <a:r>
              <a:rPr lang="en-IN" dirty="0"/>
              <a:t> 5 ]; do</a:t>
            </a:r>
          </a:p>
          <a:p>
            <a:r>
              <a:rPr lang="en-IN" dirty="0"/>
              <a:t>    echo "Counter: $counter"</a:t>
            </a:r>
          </a:p>
          <a:p>
            <a:r>
              <a:rPr lang="en-IN" dirty="0"/>
              <a:t>    ((counter++))  # Increment the counter by 1</a:t>
            </a:r>
          </a:p>
          <a:p>
            <a:r>
              <a:rPr lang="en-IN" dirty="0"/>
              <a:t>done</a:t>
            </a:r>
          </a:p>
          <a:p>
            <a:endParaRPr lang="en-IN" dirty="0"/>
          </a:p>
          <a:p>
            <a:r>
              <a:rPr lang="en-IN" dirty="0"/>
              <a:t>echo "Finished counting."</a:t>
            </a:r>
          </a:p>
        </p:txBody>
      </p:sp>
    </p:spTree>
    <p:extLst>
      <p:ext uri="{BB962C8B-B14F-4D97-AF65-F5344CB8AC3E}">
        <p14:creationId xmlns:p14="http://schemas.microsoft.com/office/powerpoint/2010/main" val="38626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22AE-8638-556A-4521-530F0D1DB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3604C8-A7E9-D791-7029-538EF438B541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9E2353-C8C9-053E-F8C1-C7D8346BD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2648C8-EDEE-F4A6-9D38-8426F5C6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C896-9872-CB37-6B20-E56FBB66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6" y="1976768"/>
            <a:ext cx="10504840" cy="26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for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7A4D4-6094-4EF4-F1C9-020508BBB7BE}"/>
              </a:ext>
            </a:extLst>
          </p:cNvPr>
          <p:cNvSpPr txBox="1"/>
          <p:nvPr/>
        </p:nvSpPr>
        <p:spPr>
          <a:xfrm>
            <a:off x="1293779" y="2101174"/>
            <a:ext cx="97957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works with a set of values generally given as a list.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The general format is 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variable in list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set of commands that are executed repeatedly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427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Loop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9723-0346-AECE-8B6B-D4BF3ACE7ABB}"/>
              </a:ext>
            </a:extLst>
          </p:cNvPr>
          <p:cNvSpPr txBox="1"/>
          <p:nvPr/>
        </p:nvSpPr>
        <p:spPr>
          <a:xfrm>
            <a:off x="711185" y="836592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for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B325A-D374-D7B7-39E9-00FE1342A64A}"/>
              </a:ext>
            </a:extLst>
          </p:cNvPr>
          <p:cNvSpPr txBox="1"/>
          <p:nvPr/>
        </p:nvSpPr>
        <p:spPr>
          <a:xfrm>
            <a:off x="3251470" y="1922919"/>
            <a:ext cx="6094378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# Example program demonstrating the usage of a for loop</a:t>
            </a:r>
          </a:p>
          <a:p>
            <a:endParaRPr lang="en-IN" dirty="0"/>
          </a:p>
          <a:p>
            <a:r>
              <a:rPr lang="en-IN" dirty="0"/>
              <a:t># Define a list of items</a:t>
            </a:r>
          </a:p>
          <a:p>
            <a:r>
              <a:rPr lang="en-IN" dirty="0"/>
              <a:t>items=("apple" "banana" "cherry" "date" "elderberry")</a:t>
            </a:r>
          </a:p>
          <a:p>
            <a:endParaRPr lang="en-IN" dirty="0"/>
          </a:p>
          <a:p>
            <a:r>
              <a:rPr lang="en-IN" dirty="0"/>
              <a:t># For loop to iterate over the list of items</a:t>
            </a:r>
          </a:p>
          <a:p>
            <a:r>
              <a:rPr lang="en-IN" dirty="0"/>
              <a:t>for item in "${items[@]}"; do</a:t>
            </a:r>
          </a:p>
          <a:p>
            <a:r>
              <a:rPr lang="en-IN" dirty="0"/>
              <a:t>    echo "Item: $item"</a:t>
            </a:r>
          </a:p>
          <a:p>
            <a:r>
              <a:rPr lang="en-IN" dirty="0"/>
              <a:t>done</a:t>
            </a:r>
          </a:p>
          <a:p>
            <a:endParaRPr lang="en-IN" dirty="0"/>
          </a:p>
          <a:p>
            <a:r>
              <a:rPr lang="en-IN" dirty="0"/>
              <a:t>echo "Finished listing items."</a:t>
            </a:r>
          </a:p>
        </p:txBody>
      </p:sp>
    </p:spTree>
    <p:extLst>
      <p:ext uri="{BB962C8B-B14F-4D97-AF65-F5344CB8AC3E}">
        <p14:creationId xmlns:p14="http://schemas.microsoft.com/office/powerpoint/2010/main" val="16444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5843" y="553345"/>
            <a:ext cx="5611151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Continue and Break statements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16FB8-494A-237F-BB6E-4D26B827B825}"/>
              </a:ext>
            </a:extLst>
          </p:cNvPr>
          <p:cNvSpPr txBox="1"/>
          <p:nvPr/>
        </p:nvSpPr>
        <p:spPr>
          <a:xfrm>
            <a:off x="927451" y="1472470"/>
            <a:ext cx="1033709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All the statements within a loop are executed as long as certain conditions are satisfied.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However, one can come out of the loop prematurely by using a break statement.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Similarly, a continue statement is used to resume the next iteration of the loop without considering the statements that appear after the continue statement within the loop.</a:t>
            </a:r>
          </a:p>
        </p:txBody>
      </p:sp>
    </p:spTree>
    <p:extLst>
      <p:ext uri="{BB962C8B-B14F-4D97-AF65-F5344CB8AC3E}">
        <p14:creationId xmlns:p14="http://schemas.microsoft.com/office/powerpoint/2010/main" val="129515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5843" y="553345"/>
            <a:ext cx="5611151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Continue and Break statements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F64B8-F4C7-504E-29D2-FFDBE3A0E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47659" r="3568" b="8069"/>
          <a:stretch/>
        </p:blipFill>
        <p:spPr>
          <a:xfrm>
            <a:off x="2905326" y="1361872"/>
            <a:ext cx="7182255" cy="5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5843" y="553345"/>
            <a:ext cx="5611151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Continue and Break statements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F64B8-F4C7-504E-29D2-FFDBE3A0E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47659" r="3568" b="8069"/>
          <a:stretch/>
        </p:blipFill>
        <p:spPr>
          <a:xfrm>
            <a:off x="2905326" y="1361872"/>
            <a:ext cx="7182255" cy="5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5057" y="611711"/>
            <a:ext cx="344188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expr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DFCC6-BDA7-9C97-B6F5-EE332D75273E}"/>
              </a:ext>
            </a:extLst>
          </p:cNvPr>
          <p:cNvSpPr txBox="1"/>
          <p:nvPr/>
        </p:nvSpPr>
        <p:spPr>
          <a:xfrm>
            <a:off x="894945" y="1308899"/>
            <a:ext cx="1013622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is used to carry out basic arithmetic operations including modulo division on integers.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is used only when arithmetic operations are simple and few.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slow in processing.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For serious computations </a:t>
            </a:r>
            <a:r>
              <a:rPr lang="en-IN" sz="2400" dirty="0" err="1"/>
              <a:t>bc</a:t>
            </a:r>
            <a:r>
              <a:rPr lang="en-IN" sz="2400" dirty="0"/>
              <a:t> command can be used.</a:t>
            </a:r>
          </a:p>
        </p:txBody>
      </p:sp>
    </p:spTree>
    <p:extLst>
      <p:ext uri="{BB962C8B-B14F-4D97-AF65-F5344CB8AC3E}">
        <p14:creationId xmlns:p14="http://schemas.microsoft.com/office/powerpoint/2010/main" val="262010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39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5057" y="611711"/>
            <a:ext cx="344188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expr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DFCC6-BDA7-9C97-B6F5-EE332D75273E}"/>
              </a:ext>
            </a:extLst>
          </p:cNvPr>
          <p:cNvSpPr txBox="1"/>
          <p:nvPr/>
        </p:nvSpPr>
        <p:spPr>
          <a:xfrm>
            <a:off x="894945" y="1308899"/>
            <a:ext cx="1013622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operators used for performing arithmetic operations are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+ (Plus) for addition, - (minus) for subtraction,  *(star) for multiplication, /(slash) for division and % (percentage) for modulo division.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81D8B-880D-32C5-9838-568B49DC5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0213"/>
              </p:ext>
            </p:extLst>
          </p:nvPr>
        </p:nvGraphicFramePr>
        <p:xfrm>
          <a:off x="3247104" y="3429000"/>
          <a:ext cx="4569838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621">
                  <a:extLst>
                    <a:ext uri="{9D8B030D-6E8A-4147-A177-3AD203B41FA5}">
                      <a16:colId xmlns:a16="http://schemas.microsoft.com/office/drawing/2014/main" val="1816972750"/>
                    </a:ext>
                  </a:extLst>
                </a:gridCol>
                <a:gridCol w="3171217">
                  <a:extLst>
                    <a:ext uri="{9D8B030D-6E8A-4147-A177-3AD203B41FA5}">
                      <a16:colId xmlns:a16="http://schemas.microsoft.com/office/drawing/2014/main" val="3756304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49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9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82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Division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9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Modulus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3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C9DD-C999-5A63-EF92-92793FD5A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F92CA75-96AD-5C21-D27A-C41A322002F3}"/>
              </a:ext>
            </a:extLst>
          </p:cNvPr>
          <p:cNvSpPr/>
          <p:nvPr/>
        </p:nvSpPr>
        <p:spPr>
          <a:xfrm>
            <a:off x="11344800" y="6029928"/>
            <a:ext cx="522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4700EA-E017-3695-0FAD-2C0C0E771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A64F97-BEFA-8C05-64A6-DA454EDF9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487" y="705146"/>
            <a:ext cx="7772400" cy="1143000"/>
          </a:xfrm>
        </p:spPr>
        <p:txBody>
          <a:bodyPr/>
          <a:lstStyle/>
          <a:p>
            <a:r>
              <a:rPr lang="en-US" altLang="zh-TW" sz="36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Quick Look at the Syllabus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FD908C-8798-77CE-5009-77275E893794}"/>
              </a:ext>
            </a:extLst>
          </p:cNvPr>
          <p:cNvSpPr txBox="1">
            <a:spLocks noChangeArrowheads="1"/>
          </p:cNvSpPr>
          <p:nvPr/>
        </p:nvSpPr>
        <p:spPr>
          <a:xfrm>
            <a:off x="936487" y="1445027"/>
            <a:ext cx="7772400" cy="646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highlight>
                  <a:srgbClr val="FFFF00"/>
                </a:highlight>
              </a:rPr>
              <a:t>Unit 4: Basic Linux Administration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5C652-EFA5-97AB-FC08-338D5148D834}"/>
              </a:ext>
            </a:extLst>
          </p:cNvPr>
          <p:cNvSpPr txBox="1"/>
          <p:nvPr/>
        </p:nvSpPr>
        <p:spPr>
          <a:xfrm>
            <a:off x="1096560" y="2269337"/>
            <a:ext cx="10206980" cy="2579039"/>
          </a:xfrm>
          <a:prstGeom prst="rect">
            <a:avLst/>
          </a:prstGeom>
          <a:noFill/>
          <a:ln>
            <a:solidFill>
              <a:srgbClr val="ED682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/>
              <a:t>Conditional Control Structures-if statement, case statement, Looping Control Structure-while, until, for, statements. 	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Filters, Stream editor SED and AWK, Linux System Communication: Introduction, write, read, wall commands, sending and handling mails. System Administration: Roles of a System Administrator.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20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5057" y="611711"/>
            <a:ext cx="344188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expr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DFCC6-BDA7-9C97-B6F5-EE332D75273E}"/>
              </a:ext>
            </a:extLst>
          </p:cNvPr>
          <p:cNvSpPr txBox="1"/>
          <p:nvPr/>
        </p:nvSpPr>
        <p:spPr>
          <a:xfrm>
            <a:off x="904672" y="1571546"/>
            <a:ext cx="10136222" cy="211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While using this command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FF0000"/>
                </a:solidFill>
              </a:rPr>
              <a:t>On either side of the arithmetic operators a blank or a tab must be present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FF0000"/>
                </a:solidFill>
              </a:rPr>
              <a:t>The operator * must be </a:t>
            </a:r>
            <a:r>
              <a:rPr lang="en-IN" sz="2200" dirty="0" err="1">
                <a:solidFill>
                  <a:srgbClr val="FF0000"/>
                </a:solidFill>
              </a:rPr>
              <a:t>despecalized</a:t>
            </a:r>
            <a:r>
              <a:rPr lang="en-IN" sz="2200" dirty="0">
                <a:solidFill>
                  <a:srgbClr val="FF0000"/>
                </a:solidFill>
              </a:rPr>
              <a:t> or escaped, otherwise shell treats it as a wildcard.</a:t>
            </a:r>
          </a:p>
        </p:txBody>
      </p:sp>
    </p:spTree>
    <p:extLst>
      <p:ext uri="{BB962C8B-B14F-4D97-AF65-F5344CB8AC3E}">
        <p14:creationId xmlns:p14="http://schemas.microsoft.com/office/powerpoint/2010/main" val="33178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5057" y="611711"/>
            <a:ext cx="344188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expr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3D815-5BFE-EE70-A0A7-98075359C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02" t="45248" r="19967" b="12074"/>
          <a:stretch/>
        </p:blipFill>
        <p:spPr>
          <a:xfrm>
            <a:off x="3837988" y="1390260"/>
            <a:ext cx="4516024" cy="526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3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5057" y="611711"/>
            <a:ext cx="3441885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</a:t>
            </a:r>
            <a:r>
              <a:rPr lang="en-US" altLang="zh-TW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gedit</a:t>
            </a: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B46BD5-0482-2E44-0132-8E325E5A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93" y="1541576"/>
            <a:ext cx="10942983" cy="105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gedit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 GUI-based text editor for Linux, mainly used in GNOME-based systems.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provides a simple, easy-to-use </a:t>
            </a:r>
            <a:r>
              <a:rPr lang="en-US" altLang="en-US" sz="2200" dirty="0"/>
              <a:t>interface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editing text files, scripts, and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56FE4-040B-A2FB-56B0-9ADFC160C741}"/>
              </a:ext>
            </a:extLst>
          </p:cNvPr>
          <p:cNvSpPr txBox="1"/>
          <p:nvPr/>
        </p:nvSpPr>
        <p:spPr>
          <a:xfrm>
            <a:off x="780645" y="3059668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Open a File in </a:t>
            </a:r>
            <a:r>
              <a:rPr lang="en-US" sz="2000" dirty="0" err="1">
                <a:highlight>
                  <a:srgbClr val="FFFF00"/>
                </a:highlight>
              </a:rPr>
              <a:t>gedit</a:t>
            </a:r>
            <a:endParaRPr lang="en-IN" sz="20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41822-9C8F-777D-ACA1-616D06206300}"/>
              </a:ext>
            </a:extLst>
          </p:cNvPr>
          <p:cNvSpPr txBox="1"/>
          <p:nvPr/>
        </p:nvSpPr>
        <p:spPr>
          <a:xfrm>
            <a:off x="780645" y="359708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i="1" dirty="0" err="1">
                <a:solidFill>
                  <a:srgbClr val="FF0000"/>
                </a:solidFill>
              </a:rPr>
              <a:t>gedit</a:t>
            </a:r>
            <a:r>
              <a:rPr lang="en-IN" sz="2400" i="1" dirty="0">
                <a:solidFill>
                  <a:srgbClr val="FF0000"/>
                </a:solidFill>
              </a:rPr>
              <a:t> filename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378C8-03FD-80E9-E962-3143BB3A6EA3}"/>
              </a:ext>
            </a:extLst>
          </p:cNvPr>
          <p:cNvSpPr txBox="1"/>
          <p:nvPr/>
        </p:nvSpPr>
        <p:spPr>
          <a:xfrm>
            <a:off x="780645" y="4196057"/>
            <a:ext cx="60943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i="1" dirty="0" err="1">
                <a:solidFill>
                  <a:srgbClr val="FF0000"/>
                </a:solidFill>
              </a:rPr>
              <a:t>gedit</a:t>
            </a:r>
            <a:r>
              <a:rPr lang="en-IN" sz="2400" i="1" dirty="0">
                <a:solidFill>
                  <a:srgbClr val="FF0000"/>
                </a:solidFill>
              </a:rPr>
              <a:t> myfile.txt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/>
              <a:t>If myfile.txt exists, </a:t>
            </a:r>
            <a:r>
              <a:rPr lang="en-US" altLang="en-US" sz="2200" dirty="0" err="1"/>
              <a:t>gedit</a:t>
            </a:r>
            <a:r>
              <a:rPr lang="en-US" altLang="en-US" sz="2200" dirty="0"/>
              <a:t> opens 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/>
              <a:t>If not, </a:t>
            </a:r>
            <a:r>
              <a:rPr lang="en-US" altLang="en-US" sz="2200" dirty="0" err="1"/>
              <a:t>gedit</a:t>
            </a:r>
            <a:r>
              <a:rPr lang="en-US" altLang="en-US" sz="2200" dirty="0"/>
              <a:t> creates a new file named myfile.txt.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9457" y="611711"/>
            <a:ext cx="1344807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68502-4A33-304D-F1E0-EF360F1D335B}"/>
              </a:ext>
            </a:extLst>
          </p:cNvPr>
          <p:cNvSpPr txBox="1"/>
          <p:nvPr/>
        </p:nvSpPr>
        <p:spPr>
          <a:xfrm>
            <a:off x="981395" y="1877438"/>
            <a:ext cx="1061227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Filters are special types of commands that take input from standard input (stdin), process it, and provide output to standard output (</a:t>
            </a:r>
            <a:r>
              <a:rPr lang="en-US" sz="2400" dirty="0" err="1"/>
              <a:t>stdout</a:t>
            </a:r>
            <a:r>
              <a:rPr lang="en-US" sz="2400" dirty="0"/>
              <a:t>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Commonly used in text processing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</a:rPr>
              <a:t>cat, grep, tee, sort, more, head, tail, cut paste, etc.</a:t>
            </a:r>
          </a:p>
        </p:txBody>
      </p:sp>
    </p:spTree>
    <p:extLst>
      <p:ext uri="{BB962C8B-B14F-4D97-AF65-F5344CB8AC3E}">
        <p14:creationId xmlns:p14="http://schemas.microsoft.com/office/powerpoint/2010/main" val="19375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63DE-0486-365D-B160-A722EC75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3450489-32A2-2C17-39DF-2BE3AA4E121A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6A2149-1688-A0E6-4AF6-B31234AD7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16D0ED-BE50-4808-3ACA-626D1284B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9457" y="611711"/>
            <a:ext cx="1344807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C710F-C795-B66C-D24C-A53B88BD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5" y="1471339"/>
            <a:ext cx="1009790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0FA15-42EA-05C2-B904-9D4AA7B0DDEC}"/>
              </a:ext>
            </a:extLst>
          </p:cNvPr>
          <p:cNvSpPr txBox="1"/>
          <p:nvPr/>
        </p:nvSpPr>
        <p:spPr>
          <a:xfrm>
            <a:off x="946014" y="1841718"/>
            <a:ext cx="1009488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‘sed’ (stream editor) is a powerful command-line tool in Unix/Linux used for parsing and transforming text.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It operates on input streams, such as files or standard input, and applies specified editing commands to modify the data.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sed is particularly useful for tasks like text substitution, deletion, insertion, and searching within files.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01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F2553-B08B-BA40-0472-2D27FC06651B}"/>
              </a:ext>
            </a:extLst>
          </p:cNvPr>
          <p:cNvSpPr txBox="1"/>
          <p:nvPr/>
        </p:nvSpPr>
        <p:spPr>
          <a:xfrm>
            <a:off x="1335120" y="1697636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Basic Syntax</a:t>
            </a:r>
          </a:p>
          <a:p>
            <a:endParaRPr lang="en-US" sz="2400" dirty="0"/>
          </a:p>
          <a:p>
            <a:r>
              <a:rPr lang="en-US" sz="2400" dirty="0"/>
              <a:t>The basic syntax for sed is: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CA848-0F93-F4D2-AFAB-E55610DE4BA6}"/>
              </a:ext>
            </a:extLst>
          </p:cNvPr>
          <p:cNvSpPr txBox="1"/>
          <p:nvPr/>
        </p:nvSpPr>
        <p:spPr>
          <a:xfrm>
            <a:off x="3154193" y="3247792"/>
            <a:ext cx="356762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[options] 'script'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2833F-732C-191D-DF3C-B39E9C4A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87" y="4134562"/>
            <a:ext cx="8810890" cy="18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8D079-D8C4-64BD-A318-D20DDAAC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78" y="1347809"/>
            <a:ext cx="6477904" cy="2324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6F6D5-793D-8A3C-3A32-4A7846FA90A6}"/>
              </a:ext>
            </a:extLst>
          </p:cNvPr>
          <p:cNvSpPr txBox="1"/>
          <p:nvPr/>
        </p:nvSpPr>
        <p:spPr>
          <a:xfrm>
            <a:off x="3180581" y="3837033"/>
            <a:ext cx="328389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's/foo/bar/' file.txt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3531A-9183-16C9-4826-5558AED1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35" y="4677199"/>
            <a:ext cx="6477905" cy="548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4D3CD-A8E3-6683-079B-6CC394873487}"/>
              </a:ext>
            </a:extLst>
          </p:cNvPr>
          <p:cNvSpPr txBox="1"/>
          <p:nvPr/>
        </p:nvSpPr>
        <p:spPr>
          <a:xfrm>
            <a:off x="3660031" y="5655632"/>
            <a:ext cx="313960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's/foo/bar/g' file.txt</a:t>
            </a:r>
          </a:p>
        </p:txBody>
      </p:sp>
    </p:spTree>
    <p:extLst>
      <p:ext uri="{BB962C8B-B14F-4D97-AF65-F5344CB8AC3E}">
        <p14:creationId xmlns:p14="http://schemas.microsoft.com/office/powerpoint/2010/main" val="431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9B375-4135-59C7-92B5-54FB1108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79" y="1507087"/>
            <a:ext cx="5829592" cy="1625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266DAD-0923-5397-4F3F-AF2BE39FF441}"/>
              </a:ext>
            </a:extLst>
          </p:cNvPr>
          <p:cNvSpPr txBox="1"/>
          <p:nvPr/>
        </p:nvSpPr>
        <p:spPr>
          <a:xfrm>
            <a:off x="2658083" y="3429000"/>
            <a:ext cx="30715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'/pattern/d' file.txt</a:t>
            </a:r>
          </a:p>
        </p:txBody>
      </p:sp>
    </p:spTree>
    <p:extLst>
      <p:ext uri="{BB962C8B-B14F-4D97-AF65-F5344CB8AC3E}">
        <p14:creationId xmlns:p14="http://schemas.microsoft.com/office/powerpoint/2010/main" val="144302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49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5463-0A03-1FE9-BE1C-E3F0DEBD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80" y="1554920"/>
            <a:ext cx="5878705" cy="162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53C48-E410-2E02-A108-715C81BFDD44}"/>
              </a:ext>
            </a:extLst>
          </p:cNvPr>
          <p:cNvSpPr txBox="1"/>
          <p:nvPr/>
        </p:nvSpPr>
        <p:spPr>
          <a:xfrm>
            <a:off x="3728124" y="3589507"/>
            <a:ext cx="331470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 '/pattern/p' file.txt</a:t>
            </a:r>
          </a:p>
        </p:txBody>
      </p:sp>
    </p:spTree>
    <p:extLst>
      <p:ext uri="{BB962C8B-B14F-4D97-AF65-F5344CB8AC3E}">
        <p14:creationId xmlns:p14="http://schemas.microsoft.com/office/powerpoint/2010/main" val="143067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2" y="6029928"/>
            <a:ext cx="616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04B6D-8E20-E52C-B841-D2B14DBBA5D9}"/>
              </a:ext>
            </a:extLst>
          </p:cNvPr>
          <p:cNvSpPr txBox="1"/>
          <p:nvPr/>
        </p:nvSpPr>
        <p:spPr>
          <a:xfrm>
            <a:off x="980046" y="1742234"/>
            <a:ext cx="981883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Program structures that are used to shift the point of execution are called Branching control structures.</a:t>
            </a:r>
          </a:p>
        </p:txBody>
      </p:sp>
    </p:spTree>
    <p:extLst>
      <p:ext uri="{BB962C8B-B14F-4D97-AF65-F5344CB8AC3E}">
        <p14:creationId xmlns:p14="http://schemas.microsoft.com/office/powerpoint/2010/main" val="3550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1ECA7-9548-5595-5BAC-6C65FD14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80" y="1856276"/>
            <a:ext cx="8558034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1AFFAE-87FB-C1BD-E2CA-BC97D12C5F61}"/>
              </a:ext>
            </a:extLst>
          </p:cNvPr>
          <p:cNvSpPr txBox="1"/>
          <p:nvPr/>
        </p:nvSpPr>
        <p:spPr>
          <a:xfrm>
            <a:off x="2745632" y="4117428"/>
            <a:ext cx="429719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'/pattern/a\New text' file.txt</a:t>
            </a:r>
          </a:p>
        </p:txBody>
      </p:sp>
    </p:spTree>
    <p:extLst>
      <p:ext uri="{BB962C8B-B14F-4D97-AF65-F5344CB8AC3E}">
        <p14:creationId xmlns:p14="http://schemas.microsoft.com/office/powerpoint/2010/main" val="13688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2529" y="650621"/>
            <a:ext cx="290123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Stream Editor SED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52088-5A84-F18C-96F7-BC7F0256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7" y="1559684"/>
            <a:ext cx="9201675" cy="186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DD090-1065-921C-FD0F-A5EC7390A10F}"/>
              </a:ext>
            </a:extLst>
          </p:cNvPr>
          <p:cNvSpPr txBox="1"/>
          <p:nvPr/>
        </p:nvSpPr>
        <p:spPr>
          <a:xfrm>
            <a:off x="2706721" y="3837721"/>
            <a:ext cx="430692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'/pattern/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\New text' file.txt</a:t>
            </a:r>
          </a:p>
        </p:txBody>
      </p:sp>
    </p:spTree>
    <p:extLst>
      <p:ext uri="{BB962C8B-B14F-4D97-AF65-F5344CB8AC3E}">
        <p14:creationId xmlns:p14="http://schemas.microsoft.com/office/powerpoint/2010/main" val="2462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2" y="1565993"/>
            <a:ext cx="1047127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Awk is a filter program developed in 1977 by </a:t>
            </a:r>
            <a:r>
              <a:rPr lang="en-IN" sz="2400" b="1" dirty="0" err="1">
                <a:solidFill>
                  <a:srgbClr val="FF0000"/>
                </a:solidFill>
              </a:rPr>
              <a:t>A</a:t>
            </a:r>
            <a:r>
              <a:rPr lang="en-IN" sz="2400" dirty="0" err="1"/>
              <a:t>ho</a:t>
            </a:r>
            <a:r>
              <a:rPr lang="en-IN" sz="2400" dirty="0"/>
              <a:t>, </a:t>
            </a:r>
            <a:r>
              <a:rPr lang="en-IN" sz="2400" b="1" dirty="0">
                <a:solidFill>
                  <a:srgbClr val="FF0000"/>
                </a:solidFill>
              </a:rPr>
              <a:t>W</a:t>
            </a:r>
            <a:r>
              <a:rPr lang="en-IN" sz="2400" dirty="0"/>
              <a:t>einberger, and </a:t>
            </a:r>
            <a:r>
              <a:rPr lang="en-IN" sz="2400" b="1" dirty="0">
                <a:solidFill>
                  <a:srgbClr val="FF0000"/>
                </a:solidFill>
              </a:rPr>
              <a:t>K</a:t>
            </a:r>
            <a:r>
              <a:rPr lang="en-IN" sz="2400" dirty="0"/>
              <a:t>ernighan.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a programming language with C-like control structures, functions and variables.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One of the essential features of this filter is that it operates at the field level.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Linux, awk is available as gawk (GNU awk).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GNU Awk, commonly called gawk, is the GNU Project's implementation of the AWK programming language. 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3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14E4-1770-22AE-16F3-97159BF6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9505891-2EF7-AD33-B74C-039D1F41C2DA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984EC-9704-81B3-FAC7-A7D18DF56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999B98-3FCF-141A-4C90-D2CE170485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23994-AFBD-9E30-CF44-4E844AF8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6" y="1499365"/>
            <a:ext cx="11152848" cy="810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B99A0-9BE9-ABE1-8CEF-78861FF13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94" y="2967526"/>
            <a:ext cx="637311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E6DC4-FB96-599A-270D-E177CF19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52" y="1680918"/>
            <a:ext cx="7992044" cy="41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FF8CE-129E-19EB-30E1-A641FBD4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7D2BA2-3736-5151-9E8E-015BAF146864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237B85-228B-F7EF-7A52-E48661123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05D42B-0FB0-2A5C-862E-86B1B9A5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242C-A5A7-5312-340A-39F20E48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57" y="1413306"/>
            <a:ext cx="9232584" cy="42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F4CC-0644-CADD-7921-D06EB875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2708B3F-613B-E33D-E779-EF6450E1E992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7374F-FA18-37E9-427B-DE7BF8E2B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5E0E53-2D17-512C-D602-78D57E8D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756B0-6A8B-EBB7-D45B-80A8B9FBF3DA}"/>
              </a:ext>
            </a:extLst>
          </p:cNvPr>
          <p:cNvSpPr txBox="1"/>
          <p:nvPr/>
        </p:nvSpPr>
        <p:spPr>
          <a:xfrm>
            <a:off x="656618" y="129917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92281-C41E-0E75-FF3F-4C80F935D086}"/>
              </a:ext>
            </a:extLst>
          </p:cNvPr>
          <p:cNvSpPr txBox="1"/>
          <p:nvPr/>
        </p:nvSpPr>
        <p:spPr>
          <a:xfrm>
            <a:off x="928992" y="1859340"/>
            <a:ext cx="316635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</a:rPr>
              <a:t>File.txt</a:t>
            </a:r>
          </a:p>
          <a:p>
            <a:r>
              <a:rPr lang="en-IN" sz="2400" dirty="0"/>
              <a:t>Alice 25 Developer</a:t>
            </a:r>
          </a:p>
          <a:p>
            <a:r>
              <a:rPr lang="en-IN" sz="2400" dirty="0"/>
              <a:t>Bob 30 Manager</a:t>
            </a:r>
          </a:p>
          <a:p>
            <a:r>
              <a:rPr lang="en-IN" sz="2400" dirty="0"/>
              <a:t>Charlie 28 Analyst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84F69-28C1-8917-39EB-0B8C13A59F71}"/>
              </a:ext>
            </a:extLst>
          </p:cNvPr>
          <p:cNvSpPr txBox="1"/>
          <p:nvPr/>
        </p:nvSpPr>
        <p:spPr>
          <a:xfrm>
            <a:off x="6473758" y="2026982"/>
            <a:ext cx="412598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</a:rPr>
              <a:t>command</a:t>
            </a:r>
          </a:p>
          <a:p>
            <a:r>
              <a:rPr lang="en-IN" sz="2400" dirty="0"/>
              <a:t>awk '{print $1, $3}' file.txt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10D93-FC0F-57CC-54F4-11DE4CC39837}"/>
              </a:ext>
            </a:extLst>
          </p:cNvPr>
          <p:cNvSpPr txBox="1"/>
          <p:nvPr/>
        </p:nvSpPr>
        <p:spPr>
          <a:xfrm>
            <a:off x="4469861" y="4005154"/>
            <a:ext cx="267024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</a:rPr>
              <a:t>Output</a:t>
            </a:r>
          </a:p>
          <a:p>
            <a:r>
              <a:rPr lang="en-IN" sz="2400" dirty="0"/>
              <a:t>Alice Developer</a:t>
            </a:r>
          </a:p>
          <a:p>
            <a:r>
              <a:rPr lang="en-IN" sz="2400" dirty="0"/>
              <a:t>Bob Manager</a:t>
            </a:r>
          </a:p>
          <a:p>
            <a:r>
              <a:rPr lang="en-IN" sz="2400" dirty="0"/>
              <a:t>Charlie Analyst</a:t>
            </a:r>
          </a:p>
        </p:txBody>
      </p:sp>
    </p:spTree>
    <p:extLst>
      <p:ext uri="{BB962C8B-B14F-4D97-AF65-F5344CB8AC3E}">
        <p14:creationId xmlns:p14="http://schemas.microsoft.com/office/powerpoint/2010/main" val="158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2" y="2098156"/>
            <a:ext cx="10471279" cy="387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general format of an awk command line is</a:t>
            </a:r>
          </a:p>
          <a:p>
            <a:pPr algn="ctr">
              <a:lnSpc>
                <a:spcPct val="150000"/>
              </a:lnSpc>
            </a:pPr>
            <a:r>
              <a:rPr lang="en-IN" sz="2400" dirty="0"/>
              <a:t>  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$awk options ‘program’ 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filelist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Where the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200" dirty="0"/>
              <a:t>Use of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lang="en-IN" sz="2200" dirty="0"/>
              <a:t> is optional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filelist</a:t>
            </a:r>
            <a:r>
              <a:rPr lang="en-IN" sz="2200" dirty="0"/>
              <a:t> will have zero or more input filenames and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IN" sz="2200" dirty="0"/>
              <a:t> will have one or more statements having the following general format</a:t>
            </a:r>
          </a:p>
          <a:p>
            <a:pPr lvl="5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{action}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9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1833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2" y="1791648"/>
            <a:ext cx="10471279" cy="429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en-IN" sz="2400" dirty="0"/>
              <a:t> component indicates the basis for a line or record selection and manipulation.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 pair of curly braces surround the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US" sz="2400" dirty="0"/>
              <a:t>part of every program statement</a:t>
            </a:r>
            <a:r>
              <a:rPr lang="en-IN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action part is made up of C like statements, which perform actions on lines or records selected based upon the pattern component.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Awk employs only 2 options: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-F, species the input field separator.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-f specifies that the program is on a separate file.</a:t>
            </a:r>
            <a:endParaRPr lang="en-IN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9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64934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59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2" y="1791648"/>
            <a:ext cx="10471279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An awk script is made up of 3 sections</a:t>
            </a:r>
            <a:endParaRPr lang="en-IN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1FCD6A-F290-521A-C665-9BA8E1BA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08760"/>
              </p:ext>
            </p:extLst>
          </p:nvPr>
        </p:nvGraphicFramePr>
        <p:xfrm>
          <a:off x="4612409" y="2871274"/>
          <a:ext cx="2967182" cy="202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182">
                  <a:extLst>
                    <a:ext uri="{9D8B030D-6E8A-4147-A177-3AD203B41FA5}">
                      <a16:colId xmlns:a16="http://schemas.microsoft.com/office/drawing/2014/main" val="1297664214"/>
                    </a:ext>
                  </a:extLst>
                </a:gridCol>
              </a:tblGrid>
              <a:tr h="6125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BEGIN { ……….}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943606"/>
                  </a:ext>
                </a:extLst>
              </a:tr>
              <a:tr h="8805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Program</a:t>
                      </a:r>
                    </a:p>
                    <a:p>
                      <a:pPr algn="ctr"/>
                      <a:r>
                        <a:rPr lang="en-IN" dirty="0"/>
                        <a:t>Statement (s)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34736"/>
                  </a:ext>
                </a:extLst>
              </a:tr>
              <a:tr h="52994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END {………}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5403702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D805297F-213F-41F7-CE26-ABC24CCC3448}"/>
              </a:ext>
            </a:extLst>
          </p:cNvPr>
          <p:cNvSpPr/>
          <p:nvPr/>
        </p:nvSpPr>
        <p:spPr>
          <a:xfrm>
            <a:off x="7694579" y="3429000"/>
            <a:ext cx="398834" cy="8608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57F9F-6764-8888-2D00-99B780AE1454}"/>
              </a:ext>
            </a:extLst>
          </p:cNvPr>
          <p:cNvSpPr txBox="1"/>
          <p:nvPr/>
        </p:nvSpPr>
        <p:spPr>
          <a:xfrm>
            <a:off x="8249055" y="373542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2E600-9B7B-5A14-2F16-6A87182AB6DA}"/>
              </a:ext>
            </a:extLst>
          </p:cNvPr>
          <p:cNvSpPr txBox="1"/>
          <p:nvPr/>
        </p:nvSpPr>
        <p:spPr>
          <a:xfrm>
            <a:off x="1122388" y="4896351"/>
            <a:ext cx="1047127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presence of any of these sections is not mandatory.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awk program must contain at least one of these sections.</a:t>
            </a:r>
          </a:p>
        </p:txBody>
      </p:sp>
    </p:spTree>
    <p:extLst>
      <p:ext uri="{BB962C8B-B14F-4D97-AF65-F5344CB8AC3E}">
        <p14:creationId xmlns:p14="http://schemas.microsoft.com/office/powerpoint/2010/main" val="7954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2" y="6029928"/>
            <a:ext cx="616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if Conditional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B7A80-8FAB-5958-1F16-D2B8533FDADC}"/>
              </a:ext>
            </a:extLst>
          </p:cNvPr>
          <p:cNvSpPr txBox="1"/>
          <p:nvPr/>
        </p:nvSpPr>
        <p:spPr>
          <a:xfrm>
            <a:off x="659033" y="2090172"/>
            <a:ext cx="10519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This is the simplest of all the branching control structures.</a:t>
            </a:r>
          </a:p>
          <a:p>
            <a:endParaRPr lang="en-IN" sz="2400" dirty="0"/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test_expression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true-block</a:t>
            </a:r>
          </a:p>
          <a:p>
            <a:pPr lvl="3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r>
              <a:rPr lang="en-IN" sz="2400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2B3EE-27E2-EDA6-D94B-69B5D849DB82}"/>
              </a:ext>
            </a:extLst>
          </p:cNvPr>
          <p:cNvSpPr txBox="1"/>
          <p:nvPr/>
        </p:nvSpPr>
        <p:spPr>
          <a:xfrm>
            <a:off x="6165270" y="2714416"/>
            <a:ext cx="501298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echo "Enter a number:"</a:t>
            </a:r>
          </a:p>
          <a:p>
            <a:r>
              <a:rPr lang="en-IN" dirty="0"/>
              <a:t>read n</a:t>
            </a:r>
          </a:p>
          <a:p>
            <a:endParaRPr lang="en-IN" dirty="0"/>
          </a:p>
          <a:p>
            <a:r>
              <a:rPr lang="en-IN" dirty="0"/>
              <a:t>if [  “$n”  -</a:t>
            </a:r>
            <a:r>
              <a:rPr lang="en-IN" dirty="0" err="1"/>
              <a:t>gt</a:t>
            </a:r>
            <a:r>
              <a:rPr lang="en-IN" dirty="0"/>
              <a:t> 10 ]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echo “ $n is greater than 10."</a:t>
            </a:r>
          </a:p>
          <a:p>
            <a:r>
              <a:rPr lang="en-IN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1274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3" y="1780979"/>
            <a:ext cx="2517458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BEGIN Section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F467A-ADEA-2B02-95ED-6836B903EE06}"/>
              </a:ext>
            </a:extLst>
          </p:cNvPr>
          <p:cNvSpPr txBox="1"/>
          <p:nvPr/>
        </p:nvSpPr>
        <p:spPr>
          <a:xfrm>
            <a:off x="955935" y="2596071"/>
            <a:ext cx="102801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section is recognized by the keyword or the pattern BEGIN.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All the instructions present in this section are executed once before the awk actually starts reading and executing program statements from the body.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Instructions in this section are used for performing tasks like initializing variables, generating headings, and other similar tasks, which must be completed before the body processing starts.</a:t>
            </a:r>
          </a:p>
        </p:txBody>
      </p:sp>
    </p:spTree>
    <p:extLst>
      <p:ext uri="{BB962C8B-B14F-4D97-AF65-F5344CB8AC3E}">
        <p14:creationId xmlns:p14="http://schemas.microsoft.com/office/powerpoint/2010/main" val="8065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3" y="1780979"/>
            <a:ext cx="2517458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BEGIN Section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F467A-ADEA-2B02-95ED-6836B903EE06}"/>
              </a:ext>
            </a:extLst>
          </p:cNvPr>
          <p:cNvSpPr txBox="1"/>
          <p:nvPr/>
        </p:nvSpPr>
        <p:spPr>
          <a:xfrm>
            <a:off x="955935" y="2596071"/>
            <a:ext cx="1028013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typical BEGIN section statement that identifies the input field separator as the colon (</a:t>
            </a:r>
            <a:r>
              <a:rPr lang="en-IN" sz="2400" dirty="0">
                <a:sym typeface="Wingdings" panose="05000000000000000000" pitchFamily="2" charset="2"/>
              </a:rPr>
              <a:t>:) character is shown below.</a:t>
            </a:r>
          </a:p>
          <a:p>
            <a:pPr algn="ctr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BEGIN {FS “:”}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FS</a:t>
            </a:r>
            <a:r>
              <a:rPr lang="en-IN" sz="2400" dirty="0">
                <a:sym typeface="Wingdings" panose="05000000000000000000" pitchFamily="2" charset="2"/>
              </a:rPr>
              <a:t> in the above statements means the input Field Separator.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34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3" y="1780979"/>
            <a:ext cx="2517458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END Section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558374"/>
            <a:ext cx="1045723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end section is recognized by the keyword or the pattern END.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All the instructions present in this section are executed once after the last line of the input has been processed.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Instructions in this section are used for generating summary reports.</a:t>
            </a:r>
          </a:p>
        </p:txBody>
      </p:sp>
    </p:spTree>
    <p:extLst>
      <p:ext uri="{BB962C8B-B14F-4D97-AF65-F5344CB8AC3E}">
        <p14:creationId xmlns:p14="http://schemas.microsoft.com/office/powerpoint/2010/main" val="6925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3" y="1780979"/>
            <a:ext cx="2517458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END Section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458276"/>
            <a:ext cx="1045723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typical END section statement that prints number of records processed looks as follows:</a:t>
            </a:r>
          </a:p>
          <a:p>
            <a:pPr algn="ctr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‘END {print NR}’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1B05B-F8AD-6838-E328-FFABD1ED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19" y="4484121"/>
            <a:ext cx="823074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3D12-E078-7158-B05F-BE047FAFE136}"/>
              </a:ext>
            </a:extLst>
          </p:cNvPr>
          <p:cNvSpPr txBox="1"/>
          <p:nvPr/>
        </p:nvSpPr>
        <p:spPr>
          <a:xfrm>
            <a:off x="809403" y="1780979"/>
            <a:ext cx="2517458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BODY Section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340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Structure of an awk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558374"/>
            <a:ext cx="10457234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section contains one or more actual program statements.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558374"/>
            <a:ext cx="10457234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Awk has two types of variables: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Variables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in Variables</a:t>
            </a:r>
          </a:p>
        </p:txBody>
      </p:sp>
    </p:spTree>
    <p:extLst>
      <p:ext uri="{BB962C8B-B14F-4D97-AF65-F5344CB8AC3E}">
        <p14:creationId xmlns:p14="http://schemas.microsoft.com/office/powerpoint/2010/main" val="12799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558374"/>
            <a:ext cx="104572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are names of storage locations that hold either strings or numbers.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names are constructed using only alphanumeric and underscores and begin with a letter.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variables once defined are either set to zero or null string automatically.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96083-9168-0286-3F89-EB1D087426B6}"/>
              </a:ext>
            </a:extLst>
          </p:cNvPr>
          <p:cNvSpPr txBox="1"/>
          <p:nvPr/>
        </p:nvSpPr>
        <p:spPr>
          <a:xfrm>
            <a:off x="809403" y="1780979"/>
            <a:ext cx="3110844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User-Defined Variables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3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8AFBB-96EF-1B34-18F3-6A9AB1F57D90}"/>
              </a:ext>
            </a:extLst>
          </p:cNvPr>
          <p:cNvSpPr txBox="1"/>
          <p:nvPr/>
        </p:nvSpPr>
        <p:spPr>
          <a:xfrm>
            <a:off x="1050587" y="2558374"/>
            <a:ext cx="1045723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Built-in variables are predefined.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FS, RS, NF, NR, and OFS are some examples of built-in variables.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Names of these variables are constructed using uppercase letters.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FS, RS, and others have default values, and some like NF, NR, and others are controlled by awk.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96083-9168-0286-3F89-EB1D087426B6}"/>
              </a:ext>
            </a:extLst>
          </p:cNvPr>
          <p:cNvSpPr txBox="1"/>
          <p:nvPr/>
        </p:nvSpPr>
        <p:spPr>
          <a:xfrm>
            <a:off x="809403" y="1780979"/>
            <a:ext cx="3110844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>
                <a:highlight>
                  <a:srgbClr val="00FFFF"/>
                </a:highlight>
              </a:rPr>
              <a:t>Built-in </a:t>
            </a:r>
            <a:r>
              <a:rPr lang="en-IN" sz="2400" dirty="0">
                <a:highlight>
                  <a:srgbClr val="00FFFF"/>
                </a:highlight>
              </a:rPr>
              <a:t>Variables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96083-9168-0286-3F89-EB1D087426B6}"/>
              </a:ext>
            </a:extLst>
          </p:cNvPr>
          <p:cNvSpPr txBox="1"/>
          <p:nvPr/>
        </p:nvSpPr>
        <p:spPr>
          <a:xfrm>
            <a:off x="809403" y="1780979"/>
            <a:ext cx="3110844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>
                <a:highlight>
                  <a:srgbClr val="00FFFF"/>
                </a:highlight>
              </a:rPr>
              <a:t>Built-in </a:t>
            </a:r>
            <a:r>
              <a:rPr lang="en-IN" sz="2400" dirty="0">
                <a:highlight>
                  <a:srgbClr val="00FFFF"/>
                </a:highlight>
              </a:rPr>
              <a:t>Variables</a:t>
            </a:r>
            <a:endParaRPr lang="en-IN" sz="2400" i="1" dirty="0">
              <a:solidFill>
                <a:srgbClr val="C00000"/>
              </a:solidFill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04AC4-2A3F-2E1B-BC32-45E6E826A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76" r="7831" b="38865"/>
          <a:stretch/>
        </p:blipFill>
        <p:spPr>
          <a:xfrm>
            <a:off x="3156290" y="2074553"/>
            <a:ext cx="7800995" cy="37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69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43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6E080-C29D-C38B-995B-68B4492B7199}"/>
              </a:ext>
            </a:extLst>
          </p:cNvPr>
          <p:cNvSpPr txBox="1"/>
          <p:nvPr/>
        </p:nvSpPr>
        <p:spPr>
          <a:xfrm>
            <a:off x="809402" y="1703646"/>
            <a:ext cx="990609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Awk has Arithmetic, relational, logical, and Assignment operators.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0FD6B-5B35-95EB-89F1-52FF0E428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745" r="2803" b="12075"/>
          <a:stretch/>
        </p:blipFill>
        <p:spPr>
          <a:xfrm>
            <a:off x="1142951" y="2668759"/>
            <a:ext cx="8152635" cy="13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DF98-2F36-4B5F-D43C-2AE2EF22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981052-B60E-43B6-DAA8-6B8E1F3A5684}"/>
              </a:ext>
            </a:extLst>
          </p:cNvPr>
          <p:cNvSpPr/>
          <p:nvPr/>
        </p:nvSpPr>
        <p:spPr>
          <a:xfrm>
            <a:off x="11280682" y="6029928"/>
            <a:ext cx="616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E5BFED-0C01-3E0E-EC72-CA65A7274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7A2B1-0C79-14A7-8EF3-116988264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11A18-0810-9E24-100E-53AB669D2CC7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AB7F9-ECC6-C702-4F6B-DEABD8331DA3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Execute a Program in </a:t>
            </a:r>
            <a:r>
              <a:rPr lang="en-IN" sz="2400" dirty="0" err="1">
                <a:highlight>
                  <a:srgbClr val="00FFFF"/>
                </a:highlight>
              </a:rPr>
              <a:t>JSLinux</a:t>
            </a:r>
            <a:endParaRPr lang="en-IN" sz="24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AB6B9-86FC-4E31-CAED-6F51822C594C}"/>
              </a:ext>
            </a:extLst>
          </p:cNvPr>
          <p:cNvSpPr txBox="1"/>
          <p:nvPr/>
        </p:nvSpPr>
        <p:spPr>
          <a:xfrm>
            <a:off x="659033" y="1767102"/>
            <a:ext cx="7949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https://bellard.org/jslinux/vm.html?url=alpine-x86.cfg&amp;mem=192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A0A5E-F2FA-55AD-5C53-D2B335030B75}"/>
              </a:ext>
            </a:extLst>
          </p:cNvPr>
          <p:cNvSpPr txBox="1"/>
          <p:nvPr/>
        </p:nvSpPr>
        <p:spPr>
          <a:xfrm>
            <a:off x="721627" y="2413337"/>
            <a:ext cx="3007766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400" dirty="0"/>
              <a:t>vi programname.sh</a:t>
            </a:r>
          </a:p>
          <a:p>
            <a:r>
              <a:rPr lang="en-IN" sz="2400" dirty="0"/>
              <a:t>type program</a:t>
            </a:r>
          </a:p>
          <a:p>
            <a:r>
              <a:rPr lang="en-IN" sz="2400" dirty="0"/>
              <a:t>Press esc</a:t>
            </a:r>
          </a:p>
          <a:p>
            <a:r>
              <a:rPr lang="en-IN" sz="2400" dirty="0"/>
              <a:t>:</a:t>
            </a:r>
            <a:r>
              <a:rPr lang="en-IN" sz="2400" dirty="0" err="1"/>
              <a:t>wq</a:t>
            </a:r>
            <a:r>
              <a:rPr lang="en-IN" sz="2400" dirty="0"/>
              <a:t> enter</a:t>
            </a:r>
          </a:p>
          <a:p>
            <a:endParaRPr lang="en-IN" sz="2400" dirty="0"/>
          </a:p>
          <a:p>
            <a:r>
              <a:rPr lang="en-IN" sz="2400" dirty="0" err="1"/>
              <a:t>chmod</a:t>
            </a:r>
            <a:r>
              <a:rPr lang="en-IN" sz="2400" dirty="0"/>
              <a:t> -x filename.sh</a:t>
            </a:r>
          </a:p>
          <a:p>
            <a:r>
              <a:rPr lang="en-IN" sz="2400" dirty="0" err="1"/>
              <a:t>sh</a:t>
            </a:r>
            <a:r>
              <a:rPr lang="en-IN" sz="2400" dirty="0"/>
              <a:t> filename.sh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0CCB2-C6C4-9ED6-E266-9EA5B26A6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39" y="2413337"/>
            <a:ext cx="5953956" cy="1857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70C51B-7D0E-7E9B-D28C-DB56059D8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639" y="4722758"/>
            <a:ext cx="5172797" cy="1543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08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9381" y="601982"/>
            <a:ext cx="1101615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Awk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E1CA8-C5BD-1E63-3182-186BDE32421E}"/>
              </a:ext>
            </a:extLst>
          </p:cNvPr>
          <p:cNvSpPr txBox="1"/>
          <p:nvPr/>
        </p:nvSpPr>
        <p:spPr>
          <a:xfrm>
            <a:off x="809402" y="1294612"/>
            <a:ext cx="143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6E080-C29D-C38B-995B-68B4492B7199}"/>
              </a:ext>
            </a:extLst>
          </p:cNvPr>
          <p:cNvSpPr txBox="1"/>
          <p:nvPr/>
        </p:nvSpPr>
        <p:spPr>
          <a:xfrm>
            <a:off x="809402" y="1703646"/>
            <a:ext cx="990609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Awk has Arithmetic, relational, logical, and Assignment operators.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297AC-2C5A-BB0F-3D52-8CA9A8667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6832" r="262" b="33476"/>
          <a:stretch/>
        </p:blipFill>
        <p:spPr>
          <a:xfrm>
            <a:off x="3346190" y="2481590"/>
            <a:ext cx="6417542" cy="42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Communication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BC84-124D-C9A3-0EE8-1E11A69E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57699" r="469" b="24952"/>
          <a:stretch/>
        </p:blipFill>
        <p:spPr>
          <a:xfrm>
            <a:off x="1764430" y="3416520"/>
            <a:ext cx="8525122" cy="261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671F5-8B55-33E0-3D36-087D7E289EB7}"/>
              </a:ext>
            </a:extLst>
          </p:cNvPr>
          <p:cNvSpPr txBox="1"/>
          <p:nvPr/>
        </p:nvSpPr>
        <p:spPr>
          <a:xfrm>
            <a:off x="944681" y="1974485"/>
            <a:ext cx="103360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A group of researchers working on the development of Unix identified the need for communication and developed programs to facilitate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9155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Communication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7ECF9-BF91-8160-8D5B-2ABAC3730C56}"/>
              </a:ext>
            </a:extLst>
          </p:cNvPr>
          <p:cNvSpPr txBox="1"/>
          <p:nvPr/>
        </p:nvSpPr>
        <p:spPr>
          <a:xfrm>
            <a:off x="877495" y="2324911"/>
            <a:ext cx="1050386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elements involved in a communication process are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 sender (the person who transmits the message),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 receiver( the person who receives the message),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 message (the actual information to be communicated)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 channel (the medium or the connectivity through which the information flows).</a:t>
            </a:r>
          </a:p>
        </p:txBody>
      </p:sp>
    </p:spTree>
    <p:extLst>
      <p:ext uri="{BB962C8B-B14F-4D97-AF65-F5344CB8AC3E}">
        <p14:creationId xmlns:p14="http://schemas.microsoft.com/office/powerpoint/2010/main" val="41606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news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7ECF9-BF91-8160-8D5B-2ABAC3730C56}"/>
              </a:ext>
            </a:extLst>
          </p:cNvPr>
          <p:cNvSpPr txBox="1"/>
          <p:nvPr/>
        </p:nvSpPr>
        <p:spPr>
          <a:xfrm>
            <a:off x="958127" y="1892856"/>
            <a:ext cx="1050386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is used by a user to read messages sent by the system administrator.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news will be saved as a file in the /</a:t>
            </a:r>
            <a:r>
              <a:rPr lang="en-IN" sz="2400" dirty="0" err="1"/>
              <a:t>usr</a:t>
            </a:r>
            <a:r>
              <a:rPr lang="en-IN" sz="2400" dirty="0"/>
              <a:t>/news directory and is accessible by all. </a:t>
            </a:r>
            <a:endParaRPr lang="en-IN" sz="2400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5EBCD-BE35-ED77-05EB-2F1D7642A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38" t="35583" r="32714" b="9382"/>
          <a:stretch/>
        </p:blipFill>
        <p:spPr>
          <a:xfrm rot="16200000">
            <a:off x="5898617" y="2379150"/>
            <a:ext cx="2882903" cy="56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news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7ECF9-BF91-8160-8D5B-2ABAC3730C56}"/>
              </a:ext>
            </a:extLst>
          </p:cNvPr>
          <p:cNvSpPr txBox="1"/>
          <p:nvPr/>
        </p:nvSpPr>
        <p:spPr>
          <a:xfrm>
            <a:off x="958127" y="1892856"/>
            <a:ext cx="1050386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Assuming that there was only one news item, if the news command is given once again, the system prompt $ will be returned.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case more than one news item is present, the news command will display all the unread news items one by one continuously with the most recent one appearing first.</a:t>
            </a:r>
          </a:p>
        </p:txBody>
      </p:sp>
    </p:spTree>
    <p:extLst>
      <p:ext uri="{BB962C8B-B14F-4D97-AF65-F5344CB8AC3E}">
        <p14:creationId xmlns:p14="http://schemas.microsoft.com/office/powerpoint/2010/main" val="67722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news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7ECF9-BF91-8160-8D5B-2ABAC3730C56}"/>
              </a:ext>
            </a:extLst>
          </p:cNvPr>
          <p:cNvSpPr txBox="1"/>
          <p:nvPr/>
        </p:nvSpPr>
        <p:spPr>
          <a:xfrm>
            <a:off x="958127" y="1892856"/>
            <a:ext cx="1050386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Options: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srgbClr val="0000FF"/>
                </a:solidFill>
              </a:rPr>
              <a:t>-a</a:t>
            </a:r>
            <a:r>
              <a:rPr lang="en-IN" sz="2400" dirty="0"/>
              <a:t> -&gt; displays all the read and unread news items.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srgbClr val="0000FF"/>
                </a:solidFill>
              </a:rPr>
              <a:t>-n</a:t>
            </a:r>
            <a:r>
              <a:rPr lang="en-IN" sz="2400" dirty="0"/>
              <a:t> -&gt; displays list containing names of news items that are not yet read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srgbClr val="0000FF"/>
                </a:solidFill>
              </a:rPr>
              <a:t>-s</a:t>
            </a:r>
            <a:r>
              <a:rPr lang="en-IN" sz="2400" dirty="0"/>
              <a:t> -&gt; Displays count of unread news items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802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write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7ECF9-BF91-8160-8D5B-2ABAC3730C56}"/>
              </a:ext>
            </a:extLst>
          </p:cNvPr>
          <p:cNvSpPr txBox="1"/>
          <p:nvPr/>
        </p:nvSpPr>
        <p:spPr>
          <a:xfrm>
            <a:off x="958127" y="1892856"/>
            <a:ext cx="10503867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allows the user to have two-way communication with another user who is currently logged in alternately, one after the other.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copies the message typed by the sender at his or her terminal to the screen of the receiver line by line.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</a:t>
            </a:r>
            <a:r>
              <a:rPr lang="en-IN" sz="2400" dirty="0" err="1"/>
              <a:t>mgv</a:t>
            </a:r>
            <a:r>
              <a:rPr lang="en-IN" sz="2400" dirty="0"/>
              <a:t> is the login name of the sender and </a:t>
            </a:r>
            <a:r>
              <a:rPr lang="en-IN" sz="2400" dirty="0" err="1"/>
              <a:t>hmk</a:t>
            </a:r>
            <a:r>
              <a:rPr lang="en-IN" sz="2400" dirty="0"/>
              <a:t> is the login name of the receiver then the following command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conversation continues until one or both the users decide to terminate it.</a:t>
            </a:r>
          </a:p>
        </p:txBody>
      </p:sp>
    </p:spTree>
    <p:extLst>
      <p:ext uri="{BB962C8B-B14F-4D97-AF65-F5344CB8AC3E}">
        <p14:creationId xmlns:p14="http://schemas.microsoft.com/office/powerpoint/2010/main" val="11375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write command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36BF0-B1FB-BFB6-542C-77B3E557C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24942" r="61175"/>
          <a:stretch/>
        </p:blipFill>
        <p:spPr>
          <a:xfrm rot="16200000">
            <a:off x="4614117" y="-686864"/>
            <a:ext cx="3144754" cy="91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958127" y="1303784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wall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568DC-C0F3-0369-6F10-35B4D945B4D3}"/>
              </a:ext>
            </a:extLst>
          </p:cNvPr>
          <p:cNvSpPr txBox="1"/>
          <p:nvPr/>
        </p:nvSpPr>
        <p:spPr>
          <a:xfrm>
            <a:off x="1050587" y="1892856"/>
            <a:ext cx="1004526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term wall stands for write all.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Using this command one can send a message to all the users on the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is known as broadcasting and is specifically designed for system administrators.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used by the super user, this command over rides all write permission constraints and writes the message on all the terminals that are being currently used.</a:t>
            </a:r>
          </a:p>
        </p:txBody>
      </p:sp>
    </p:spTree>
    <p:extLst>
      <p:ext uri="{BB962C8B-B14F-4D97-AF65-F5344CB8AC3E}">
        <p14:creationId xmlns:p14="http://schemas.microsoft.com/office/powerpoint/2010/main" val="25875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79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883268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The wall command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AB31A-8C5F-11F9-7E96-7F8928E8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9" t="56029" r="2813" b="30071"/>
          <a:stretch/>
        </p:blipFill>
        <p:spPr>
          <a:xfrm>
            <a:off x="2011235" y="2475690"/>
            <a:ext cx="8380581" cy="2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C9D7-DFCD-C473-660D-5FDA30BB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BF2539-D464-278F-2529-B8BF89040E2B}"/>
              </a:ext>
            </a:extLst>
          </p:cNvPr>
          <p:cNvSpPr/>
          <p:nvPr/>
        </p:nvSpPr>
        <p:spPr>
          <a:xfrm>
            <a:off x="11280682" y="6029928"/>
            <a:ext cx="616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ACBCCC-C491-4FF4-34D7-F661FD5CE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6F88-FB6F-49DD-5003-D37462727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8CB3B4-01B9-24E5-4B75-4A7AAC402D7B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49275-544D-D304-2453-E426E83B71B0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Execute a Program in </a:t>
            </a:r>
            <a:r>
              <a:rPr lang="en-IN" sz="2400" dirty="0" err="1">
                <a:highlight>
                  <a:srgbClr val="00FFFF"/>
                </a:highlight>
              </a:rPr>
              <a:t>JSLinux</a:t>
            </a:r>
            <a:endParaRPr lang="en-IN" sz="24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E7BB7-DEA4-413F-D711-9A3741221AF3}"/>
              </a:ext>
            </a:extLst>
          </p:cNvPr>
          <p:cNvSpPr txBox="1"/>
          <p:nvPr/>
        </p:nvSpPr>
        <p:spPr>
          <a:xfrm>
            <a:off x="721627" y="2413337"/>
            <a:ext cx="3762824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To edit :</a:t>
            </a:r>
          </a:p>
          <a:p>
            <a:r>
              <a:rPr lang="en-US" sz="2400" dirty="0"/>
              <a:t>vi filename.sh</a:t>
            </a:r>
          </a:p>
          <a:p>
            <a:r>
              <a:rPr lang="en-US" sz="2400" dirty="0"/>
              <a:t>press </a:t>
            </a:r>
            <a:r>
              <a:rPr lang="en-US" sz="2400" dirty="0" err="1"/>
              <a:t>i</a:t>
            </a:r>
            <a:r>
              <a:rPr lang="en-US" sz="2400" dirty="0"/>
              <a:t> at the cursor position</a:t>
            </a:r>
          </a:p>
          <a:p>
            <a:r>
              <a:rPr lang="en-US" sz="2400" dirty="0"/>
              <a:t>edit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9486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883268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Sending and receiving messages using computer and communication tools such as mail, </a:t>
            </a:r>
            <a:r>
              <a:rPr lang="en-IN" sz="2400" dirty="0" err="1"/>
              <a:t>mailx</a:t>
            </a:r>
            <a:r>
              <a:rPr lang="en-IN" sz="2400" dirty="0"/>
              <a:t>, elm, and others is known as electronic mail or simple email.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Over the years, plenty of tools for sending, receiving as well as managing mail have been developed.</a:t>
            </a:r>
          </a:p>
        </p:txBody>
      </p:sp>
    </p:spTree>
    <p:extLst>
      <p:ext uri="{BB962C8B-B14F-4D97-AF65-F5344CB8AC3E}">
        <p14:creationId xmlns:p14="http://schemas.microsoft.com/office/powerpoint/2010/main" val="25874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is the most simplest and basic e-mail program that is available on all Linux systems.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contains a text editor with very limited features by using which, mail notes are composed.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can be used to both send as well as receive mails.</a:t>
            </a:r>
          </a:p>
        </p:txBody>
      </p:sp>
    </p:spTree>
    <p:extLst>
      <p:ext uri="{BB962C8B-B14F-4D97-AF65-F5344CB8AC3E}">
        <p14:creationId xmlns:p14="http://schemas.microsoft.com/office/powerpoint/2010/main" val="33426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Sending a Mail.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general syntax of the mail command as used for sending mail to one or more destinations is as follows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$mail options address(es)</a:t>
            </a:r>
          </a:p>
        </p:txBody>
      </p:sp>
    </p:spTree>
    <p:extLst>
      <p:ext uri="{BB962C8B-B14F-4D97-AF65-F5344CB8AC3E}">
        <p14:creationId xmlns:p14="http://schemas.microsoft.com/office/powerpoint/2010/main" val="167613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Sending a Mail.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$mail 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dvm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hsp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mcehas@etc.edu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400" dirty="0"/>
              <a:t>Is a valid mail command line.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Here, </a:t>
            </a:r>
            <a:r>
              <a:rPr lang="en-IN" sz="2400" dirty="0" err="1"/>
              <a:t>dvm</a:t>
            </a:r>
            <a:r>
              <a:rPr lang="en-IN" sz="2400" dirty="0"/>
              <a:t> and </a:t>
            </a:r>
            <a:r>
              <a:rPr lang="en-IN" sz="2400" dirty="0" err="1"/>
              <a:t>hsp</a:t>
            </a:r>
            <a:r>
              <a:rPr lang="en-IN" sz="2400" dirty="0"/>
              <a:t> are the recipient’s login names of the local users who are connected directly to the system.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hlinkClick r:id="rId3"/>
              </a:rPr>
              <a:t>mcehas@etc.edu</a:t>
            </a:r>
            <a:r>
              <a:rPr lang="en-IN" sz="2400" dirty="0"/>
              <a:t> is the address of the person connected via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0069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Sending a Mail.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Different addresses are separated by commas, blank spaces can also be used as address separators.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text of the message has to be typed after the command line. 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most general way is by typing it at the terminal.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case of typing errors, they must be corrected before a line is terminated.</a:t>
            </a:r>
          </a:p>
        </p:txBody>
      </p:sp>
    </p:spTree>
    <p:extLst>
      <p:ext uri="{BB962C8B-B14F-4D97-AF65-F5344CB8AC3E}">
        <p14:creationId xmlns:p14="http://schemas.microsoft.com/office/powerpoint/2010/main" val="12321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Sending a Mail.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message typing is terminated by using either the &lt;Ctrl-d&gt; or by typing a single dot (.) on a separate line.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674D-6F3B-FCDD-5095-A98060F7F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5" t="28590" r="6196" b="53050"/>
          <a:stretch/>
        </p:blipFill>
        <p:spPr>
          <a:xfrm>
            <a:off x="3645525" y="3880360"/>
            <a:ext cx="6217019" cy="24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Sending a Mail.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Upon the recognition of either &lt;ctrl-d&gt; or a single dot the mail command forwards the text to </a:t>
            </a:r>
            <a:r>
              <a:rPr lang="en-IN" sz="2400" dirty="0" err="1"/>
              <a:t>dvm</a:t>
            </a:r>
            <a:r>
              <a:rPr lang="en-IN" sz="2400" dirty="0"/>
              <a:t> as well as </a:t>
            </a:r>
            <a:r>
              <a:rPr lang="en-IN" sz="2400" dirty="0" err="1"/>
              <a:t>hsp</a:t>
            </a:r>
            <a:r>
              <a:rPr lang="en-IN" sz="2400" dirty="0"/>
              <a:t>, the login names of the local users</a:t>
            </a:r>
          </a:p>
        </p:txBody>
      </p:sp>
    </p:spTree>
    <p:extLst>
      <p:ext uri="{BB962C8B-B14F-4D97-AF65-F5344CB8AC3E}">
        <p14:creationId xmlns:p14="http://schemas.microsoft.com/office/powerpoint/2010/main" val="162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1020006" y="2183292"/>
            <a:ext cx="1026067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mail is received by using the mail command without any argument.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the mail command is used without any argument, the user is said to be in the read mode.</a:t>
            </a:r>
          </a:p>
          <a:p>
            <a:pPr marL="447675" lvl="2" indent="-273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the mail command is used in the read mode, a list of all mails currently on the user’s system are listed.</a:t>
            </a:r>
          </a:p>
        </p:txBody>
      </p:sp>
    </p:spTree>
    <p:extLst>
      <p:ext uri="{BB962C8B-B14F-4D97-AF65-F5344CB8AC3E}">
        <p14:creationId xmlns:p14="http://schemas.microsoft.com/office/powerpoint/2010/main" val="33017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821795" y="1801243"/>
            <a:ext cx="1026067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C7F64-710A-B6A0-1761-4229230B0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6879" r="743" b="29788"/>
          <a:stretch/>
        </p:blipFill>
        <p:spPr>
          <a:xfrm>
            <a:off x="2147423" y="2701657"/>
            <a:ext cx="8379797" cy="24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89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821795" y="1801243"/>
            <a:ext cx="1026067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6CA68-CB5A-42E6-9C92-0F55BE7EA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3" t="30497" b="47943"/>
          <a:stretch/>
        </p:blipFill>
        <p:spPr>
          <a:xfrm>
            <a:off x="1604969" y="2435608"/>
            <a:ext cx="8346427" cy="36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1487" y="339337"/>
            <a:ext cx="461595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Branching Control Structures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487E7-6A27-9B4A-972A-5E030A6D3FB7}"/>
              </a:ext>
            </a:extLst>
          </p:cNvPr>
          <p:cNvSpPr txBox="1"/>
          <p:nvPr/>
        </p:nvSpPr>
        <p:spPr>
          <a:xfrm>
            <a:off x="659033" y="1178030"/>
            <a:ext cx="98188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The if Conditional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3C576-85A2-922D-6EBD-61A4680E2332}"/>
              </a:ext>
            </a:extLst>
          </p:cNvPr>
          <p:cNvSpPr txBox="1"/>
          <p:nvPr/>
        </p:nvSpPr>
        <p:spPr>
          <a:xfrm>
            <a:off x="748839" y="2104240"/>
            <a:ext cx="1051922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the shell comes across an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2400" dirty="0"/>
              <a:t> construct, it evaluates the test expression that appears along with the keyword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2400" dirty="0"/>
              <a:t> first.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this evaluation results in a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exit status, </a:t>
            </a:r>
            <a:r>
              <a:rPr lang="en-IN" sz="2400" dirty="0"/>
              <a:t>then the commands in the true-block are executed.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Otherwise, the true-block between then and fi is skipped and the control goes beyond the keyword fi.   </a:t>
            </a:r>
          </a:p>
        </p:txBody>
      </p:sp>
    </p:spTree>
    <p:extLst>
      <p:ext uri="{BB962C8B-B14F-4D97-AF65-F5344CB8AC3E}">
        <p14:creationId xmlns:p14="http://schemas.microsoft.com/office/powerpoint/2010/main" val="23285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90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821795" y="1801243"/>
            <a:ext cx="1026067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6CA68-CB5A-42E6-9C92-0F55BE7EA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17" t="51594" r="-514" b="39084"/>
          <a:stretch/>
        </p:blipFill>
        <p:spPr>
          <a:xfrm>
            <a:off x="933761" y="2843750"/>
            <a:ext cx="10734574" cy="20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91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821795" y="1801243"/>
            <a:ext cx="1026067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90EC4-E33A-E6E9-BBAB-2346BA344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31" t="28590" r="1" b="50573"/>
          <a:stretch/>
        </p:blipFill>
        <p:spPr>
          <a:xfrm>
            <a:off x="1724524" y="2610037"/>
            <a:ext cx="8769456" cy="31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92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Electronic Mail  </a:t>
            </a:r>
            <a:r>
              <a:rPr lang="en-IN" sz="2400" dirty="0">
                <a:highlight>
                  <a:srgbClr val="00FFFF"/>
                </a:highlight>
              </a:rPr>
              <a:t>The Mail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4C169-EC45-4263-0FEA-7B3FC266A317}"/>
              </a:ext>
            </a:extLst>
          </p:cNvPr>
          <p:cNvSpPr txBox="1"/>
          <p:nvPr/>
        </p:nvSpPr>
        <p:spPr>
          <a:xfrm>
            <a:off x="821795" y="1801243"/>
            <a:ext cx="1026067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u="sng" dirty="0"/>
              <a:t>Receiving a Mail.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90EC4-E33A-E6E9-BBAB-2346BA344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5" t="49643" r="-3930" b="27514"/>
          <a:stretch/>
        </p:blipFill>
        <p:spPr>
          <a:xfrm>
            <a:off x="1235318" y="2610037"/>
            <a:ext cx="9698130" cy="34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93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Communication Tools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95719" y="1263532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Mail Boxes</a:t>
            </a:r>
            <a:endParaRPr lang="en-IN" sz="2400" dirty="0">
              <a:highlight>
                <a:srgbClr val="00FF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EAEE8-E38B-604D-3FD5-DA3360F67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3192" b="50573"/>
          <a:stretch/>
        </p:blipFill>
        <p:spPr>
          <a:xfrm>
            <a:off x="1148815" y="2108122"/>
            <a:ext cx="10131866" cy="37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94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82A1E-F521-89F1-4DE3-C6CC5BC2D09D}"/>
              </a:ext>
            </a:extLst>
          </p:cNvPr>
          <p:cNvSpPr txBox="1"/>
          <p:nvPr/>
        </p:nvSpPr>
        <p:spPr>
          <a:xfrm>
            <a:off x="747081" y="1730615"/>
            <a:ext cx="1072183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Linux system administrator manages and maintains Linux-based systems. Here are some key areas and tasks to focus on:</a:t>
            </a:r>
            <a:endParaRPr lang="en-IN" sz="24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DF21CE-066F-01A9-222D-62C15971E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98" y="2791060"/>
            <a:ext cx="1062260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highlight>
                  <a:srgbClr val="FFFF00"/>
                </a:highlight>
              </a:rPr>
              <a:t>1. System Installation and Configuration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Installing Linux: Choose a distribution (e.g., Ubuntu, CentOS, Debian) and install it.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Initial Setup: Configure hostname, time zone, network settings, and users.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Package Management: Use package managers like apt, yum, or </a:t>
            </a:r>
            <a:r>
              <a:rPr lang="en-US" altLang="en-US" sz="2400" dirty="0" err="1"/>
              <a:t>dnf</a:t>
            </a:r>
            <a:r>
              <a:rPr lang="en-US" altLang="en-US" sz="2400" dirty="0"/>
              <a:t> to install and manage software.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95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F8C325-FCD0-93A1-A27B-DC8C91A8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39" y="2087885"/>
            <a:ext cx="1092612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highlight>
                  <a:srgbClr val="FFFF00"/>
                </a:highlight>
              </a:rPr>
              <a:t>2. User and Permission Management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User Accounts: Create, modify, and delete user accounts using </a:t>
            </a:r>
            <a:r>
              <a:rPr lang="en-US" altLang="en-US" sz="2400" dirty="0" err="1"/>
              <a:t>useradd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usermod</a:t>
            </a:r>
            <a:r>
              <a:rPr lang="en-US" altLang="en-US" sz="2400" dirty="0"/>
              <a:t>, and </a:t>
            </a:r>
            <a:r>
              <a:rPr lang="en-US" altLang="en-US" sz="2400" dirty="0" err="1"/>
              <a:t>userdel</a:t>
            </a:r>
            <a:r>
              <a:rPr lang="en-US" altLang="en-US" sz="2400" dirty="0"/>
              <a:t>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Permissions: Set file and directory permissions using </a:t>
            </a:r>
            <a:r>
              <a:rPr lang="en-US" altLang="en-US" sz="2400" dirty="0" err="1"/>
              <a:t>chmod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chown</a:t>
            </a:r>
            <a:r>
              <a:rPr lang="en-US" altLang="en-US" sz="2400" dirty="0"/>
              <a:t>, and </a:t>
            </a:r>
            <a:r>
              <a:rPr lang="en-US" altLang="en-US" sz="2400" dirty="0" err="1"/>
              <a:t>chgrp</a:t>
            </a:r>
            <a:r>
              <a:rPr lang="en-US" altLang="en-US" sz="2400" dirty="0"/>
              <a:t>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/>
              <a:t>Sudo</a:t>
            </a:r>
            <a:r>
              <a:rPr lang="en-US" altLang="en-US" sz="2400" dirty="0"/>
              <a:t> Access: Configure </a:t>
            </a:r>
            <a:r>
              <a:rPr lang="en-US" altLang="en-US" sz="2400" dirty="0" err="1"/>
              <a:t>sudo</a:t>
            </a:r>
            <a:r>
              <a:rPr lang="en-US" altLang="en-US" sz="2400" dirty="0"/>
              <a:t> privileges in /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/</a:t>
            </a:r>
            <a:r>
              <a:rPr lang="en-US" altLang="en-US" sz="2400" dirty="0" err="1"/>
              <a:t>sudoers</a:t>
            </a:r>
            <a:r>
              <a:rPr lang="en-US" altLang="en-US" sz="2400" dirty="0"/>
              <a:t> or using </a:t>
            </a:r>
            <a:r>
              <a:rPr lang="en-US" altLang="en-US" sz="2400" dirty="0" err="1"/>
              <a:t>visudo</a:t>
            </a:r>
            <a:r>
              <a:rPr lang="en-US" altLang="en-US" sz="24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96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50A6C36-9FEA-B879-4D14-ACE3DC9C1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81" y="2190026"/>
            <a:ext cx="1066388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highlight>
                  <a:srgbClr val="FFFF00"/>
                </a:highlight>
              </a:rPr>
              <a:t>3. Networking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Network Configuration: Set up network interfaces using tools like </a:t>
            </a:r>
            <a:r>
              <a:rPr lang="en-US" altLang="en-US" sz="2400" dirty="0" err="1"/>
              <a:t>ifconfig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ip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nmcli</a:t>
            </a:r>
            <a:r>
              <a:rPr lang="en-US" altLang="en-US" sz="2400" dirty="0"/>
              <a:t>, or </a:t>
            </a:r>
            <a:r>
              <a:rPr lang="en-US" altLang="en-US" sz="2400" dirty="0" err="1"/>
              <a:t>nmtui</a:t>
            </a:r>
            <a:r>
              <a:rPr lang="en-US" altLang="en-US" sz="2400" dirty="0"/>
              <a:t>.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Firewall: Configure firewall rules with iptables or </a:t>
            </a:r>
            <a:r>
              <a:rPr lang="en-US" altLang="en-US" sz="2400" dirty="0" err="1"/>
              <a:t>firewalld</a:t>
            </a:r>
            <a:r>
              <a:rPr lang="en-US" altLang="en-US" sz="2400" dirty="0"/>
              <a:t>.</a:t>
            </a:r>
          </a:p>
          <a:p>
            <a:pPr marL="342900" marR="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SSH: Securely configure SSH access for remote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97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35F170-0865-05A7-0CA9-B51DE72C0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09" y="2054001"/>
            <a:ext cx="1123798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highlight>
                  <a:srgbClr val="FFFF00"/>
                </a:highlight>
              </a:rPr>
              <a:t>4. Security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Updates: Regularly update the system using package managers.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Firewall and </a:t>
            </a:r>
            <a:r>
              <a:rPr lang="en-US" altLang="en-US" sz="2400" dirty="0" err="1"/>
              <a:t>SELinux</a:t>
            </a:r>
            <a:r>
              <a:rPr lang="en-US" altLang="en-US" sz="2400" dirty="0"/>
              <a:t>/</a:t>
            </a:r>
            <a:r>
              <a:rPr lang="en-US" altLang="en-US" sz="2400" dirty="0" err="1"/>
              <a:t>AppArmor</a:t>
            </a:r>
            <a:r>
              <a:rPr lang="en-US" altLang="en-US" sz="2400" dirty="0"/>
              <a:t>: Implement and manage firewalls and security modules.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Monitoring and Logs: Use tools like </a:t>
            </a:r>
            <a:r>
              <a:rPr lang="en-US" altLang="en-US" sz="2400" dirty="0" err="1"/>
              <a:t>auditd</a:t>
            </a:r>
            <a:r>
              <a:rPr lang="en-US" altLang="en-US" sz="2400" dirty="0"/>
              <a:t>, fail2ban, and </a:t>
            </a:r>
            <a:r>
              <a:rPr lang="en-US" altLang="en-US" sz="2400" dirty="0" err="1"/>
              <a:t>logwatch</a:t>
            </a:r>
            <a:r>
              <a:rPr lang="en-US" altLang="en-US" sz="2400" dirty="0"/>
              <a:t> to monitor logs and security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98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2C94755-B4F6-40B6-E83F-77BD662E1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901" y="2184414"/>
            <a:ext cx="1011148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highlight>
                  <a:srgbClr val="FFFF00"/>
                </a:highlight>
              </a:rPr>
              <a:t>5. Storage and Filesystems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Disks and Partitions: Manage disks and partitions using </a:t>
            </a:r>
            <a:r>
              <a:rPr lang="en-US" altLang="en-US" sz="2400" dirty="0" err="1"/>
              <a:t>fdisk</a:t>
            </a:r>
            <a:r>
              <a:rPr lang="en-US" altLang="en-US" sz="2400" dirty="0"/>
              <a:t>, parted, or </a:t>
            </a:r>
            <a:r>
              <a:rPr lang="en-US" altLang="en-US" sz="2400" dirty="0" err="1"/>
              <a:t>lsblk</a:t>
            </a:r>
            <a:r>
              <a:rPr lang="en-US" altLang="en-US" sz="2400" dirty="0"/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Filesystems: Create and manage filesystems with </a:t>
            </a:r>
            <a:r>
              <a:rPr lang="en-US" altLang="en-US" sz="2400" dirty="0" err="1"/>
              <a:t>mkfs</a:t>
            </a:r>
            <a:r>
              <a:rPr lang="en-US" altLang="en-US" sz="2400" dirty="0"/>
              <a:t>, mount, and </a:t>
            </a:r>
            <a:r>
              <a:rPr lang="en-US" altLang="en-US" sz="2400" dirty="0" err="1"/>
              <a:t>umount</a:t>
            </a:r>
            <a:r>
              <a:rPr lang="en-US" altLang="en-US" sz="2400" dirty="0"/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LVM: Use Logical Volume Manager (LVM) for flexible disk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280681" y="6029928"/>
            <a:ext cx="625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E01F56EE-BA8C-49DD-9007-330E7C7B6D5D}" type="slidenum">
              <a:rPr lang="en-IN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pPr algn="ctr"/>
              <a:t>99</a:t>
            </a:fld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032" y="650620"/>
            <a:ext cx="443820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System Administrator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BDFF-9E1A-A02B-DF73-D2EABCD86B1D}"/>
              </a:ext>
            </a:extLst>
          </p:cNvPr>
          <p:cNvSpPr txBox="1"/>
          <p:nvPr/>
        </p:nvSpPr>
        <p:spPr>
          <a:xfrm>
            <a:off x="1050587" y="292802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5480C-8570-5071-69A4-82754421E996}"/>
              </a:ext>
            </a:extLst>
          </p:cNvPr>
          <p:cNvSpPr txBox="1"/>
          <p:nvPr/>
        </p:nvSpPr>
        <p:spPr>
          <a:xfrm>
            <a:off x="747081" y="1269688"/>
            <a:ext cx="101377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Role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4F8BB5-E393-B12F-2DF6-FED6313C4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81" y="2184414"/>
            <a:ext cx="99728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highlight>
                  <a:srgbClr val="FFFF00"/>
                </a:highlight>
              </a:rPr>
              <a:t>6. Process and Resource Management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Processes: Monitor and manage processes using </a:t>
            </a:r>
            <a:r>
              <a:rPr lang="en-US" altLang="en-US" sz="2400" dirty="0" err="1"/>
              <a:t>ps</a:t>
            </a:r>
            <a:r>
              <a:rPr lang="en-US" altLang="en-US" sz="2400" dirty="0"/>
              <a:t>, top, </a:t>
            </a:r>
            <a:r>
              <a:rPr lang="en-US" altLang="en-US" sz="2400" dirty="0" err="1"/>
              <a:t>htop</a:t>
            </a:r>
            <a:r>
              <a:rPr lang="en-US" altLang="en-US" sz="2400" dirty="0"/>
              <a:t>, and kill.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Resource Usage: Check resource usage with free, </a:t>
            </a:r>
            <a:r>
              <a:rPr lang="en-US" altLang="en-US" sz="2400" dirty="0" err="1"/>
              <a:t>vmstat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iostat</a:t>
            </a:r>
            <a:r>
              <a:rPr lang="en-US" altLang="en-US" sz="2400" dirty="0"/>
              <a:t>, and </a:t>
            </a:r>
            <a:r>
              <a:rPr lang="en-US" altLang="en-US" sz="2400" dirty="0" err="1"/>
              <a:t>df</a:t>
            </a:r>
            <a:r>
              <a:rPr lang="en-US" altLang="en-US" sz="2400" dirty="0"/>
              <a:t>.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/>
              <a:t>Systemd</a:t>
            </a:r>
            <a:r>
              <a:rPr lang="en-US" altLang="en-US" sz="2400" dirty="0"/>
              <a:t>: Manage system services with </a:t>
            </a:r>
            <a:r>
              <a:rPr lang="en-US" altLang="en-US" sz="2400" dirty="0" err="1"/>
              <a:t>systemctl</a:t>
            </a:r>
            <a:r>
              <a:rPr lang="en-US" altLang="en-US" sz="24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5190</TotalTime>
  <Words>4285</Words>
  <Application>Microsoft Office PowerPoint</Application>
  <PresentationFormat>Widescreen</PresentationFormat>
  <Paragraphs>757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Aharoni</vt:lpstr>
      <vt:lpstr>Arial</vt:lpstr>
      <vt:lpstr>Calibri</vt:lpstr>
      <vt:lpstr>Calibri Light</vt:lpstr>
      <vt:lpstr>Roboto</vt:lpstr>
      <vt:lpstr>Roboto Slab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Quick Look at the Syllabus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Branching Control Structures </vt:lpstr>
      <vt:lpstr>Loop Control Structures </vt:lpstr>
      <vt:lpstr>Loop Control Structures </vt:lpstr>
      <vt:lpstr>Loop Control Structures </vt:lpstr>
      <vt:lpstr>Loop Control Structures </vt:lpstr>
      <vt:lpstr>Loop Control Structures </vt:lpstr>
      <vt:lpstr>Loop Control Structures </vt:lpstr>
      <vt:lpstr>Loop Control Structures </vt:lpstr>
      <vt:lpstr>Loop Control Structures </vt:lpstr>
      <vt:lpstr>The Continue and Break statements</vt:lpstr>
      <vt:lpstr>The Continue and Break statements</vt:lpstr>
      <vt:lpstr>The Continue and Break statements</vt:lpstr>
      <vt:lpstr>The expr command</vt:lpstr>
      <vt:lpstr>The expr command</vt:lpstr>
      <vt:lpstr>The expr command</vt:lpstr>
      <vt:lpstr>The expr command</vt:lpstr>
      <vt:lpstr>The gedit command</vt:lpstr>
      <vt:lpstr>Filters</vt:lpstr>
      <vt:lpstr>Filters</vt:lpstr>
      <vt:lpstr>Stream Editor SED</vt:lpstr>
      <vt:lpstr>Stream Editor SED</vt:lpstr>
      <vt:lpstr>Stream Editor SED</vt:lpstr>
      <vt:lpstr>Stream Editor SED</vt:lpstr>
      <vt:lpstr>Stream Editor SED</vt:lpstr>
      <vt:lpstr>Stream Editor SED</vt:lpstr>
      <vt:lpstr>Stream Editor SED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Awk 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Linux Communication Tools</vt:lpstr>
      <vt:lpstr>System Administrator</vt:lpstr>
      <vt:lpstr>System Administrator</vt:lpstr>
      <vt:lpstr>System Administrator</vt:lpstr>
      <vt:lpstr>System Administrator</vt:lpstr>
      <vt:lpstr>System Administrator</vt:lpstr>
      <vt:lpstr>System Administrator</vt:lpstr>
      <vt:lpstr>System Administrator</vt:lpstr>
      <vt:lpstr>Shell Scripts Execution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Dileep Suresha Naik</dc:creator>
  <cp:lastModifiedBy>Shreetha Bhat</cp:lastModifiedBy>
  <cp:revision>406</cp:revision>
  <dcterms:created xsi:type="dcterms:W3CDTF">2023-08-10T08:59:21Z</dcterms:created>
  <dcterms:modified xsi:type="dcterms:W3CDTF">2025-03-20T15:57:57Z</dcterms:modified>
</cp:coreProperties>
</file>